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4A065-F724-45E9-BDB1-9E9708FFF3E0}" type="datetimeFigureOut">
              <a:rPr lang="en-US" smtClean="0"/>
              <a:t>3/31/2014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A247B-C09F-4F50-A612-4A7F81B4A7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4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096ED3B9-87B2-43B9-B5CB-8535A7D14461}" type="slidenum">
              <a:rPr lang="en-US" altLang="en-US" sz="1200">
                <a:solidFill>
                  <a:prstClr val="black"/>
                </a:solidFill>
              </a:rPr>
              <a:pPr/>
              <a:t>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fld id="{096ED3B9-87B2-43B9-B5CB-8535A7D14461}" type="slidenum">
              <a:rPr lang="en-US" altLang="en-US" sz="1200">
                <a:solidFill>
                  <a:prstClr val="black"/>
                </a:solidFill>
              </a:rPr>
              <a:pPr/>
              <a:t>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36B9-B754-4254-8FE7-EE171CA14B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3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FE75A-CAD7-48E9-82A5-40A2DE576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9A1F-E7D6-4D62-9D41-979C1C8225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141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BA82-F787-420A-AB58-A611FFA33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45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C96CC-67A4-488C-AD81-1C382D9803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23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85E0-6C8B-4B37-A01F-215F213639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0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08B29-48F3-4BB7-81BC-9CF3926A4E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333D8-0856-4163-825B-F2BD5279F0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2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1BC7B-EBB3-4826-AFAA-1D00DAA54C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8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DDEDD-3EC0-4A5F-BBEE-60F5DBD027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8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D6CBA-EA13-475B-B229-EE7431C701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3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A04D1-3E64-4738-A01B-F2F29CE9AE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0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8DB25F-6200-40FB-A078-54CDD516292A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52400"/>
            <a:ext cx="2971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8600" y="685800"/>
            <a:ext cx="8686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8600" y="1600200"/>
            <a:ext cx="4114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724400" y="1600200"/>
            <a:ext cx="41910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28600" y="2362200"/>
            <a:ext cx="4267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28600" y="6096000"/>
            <a:ext cx="8610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524000" y="1295400"/>
            <a:ext cx="1539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Black" pitchFamily="-112" charset="0"/>
              </a:rPr>
              <a:t>Main Idea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943600" y="1295400"/>
            <a:ext cx="1539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Black" pitchFamily="-112" charset="0"/>
              </a:rPr>
              <a:t>Main Idea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990600" y="2057400"/>
            <a:ext cx="2525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Black" pitchFamily="-112" charset="0"/>
              </a:rPr>
              <a:t>Essential Details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86400" y="2057400"/>
            <a:ext cx="2525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Black" pitchFamily="-112" charset="0"/>
              </a:rPr>
              <a:t>Essential Details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28600" y="6096000"/>
            <a:ext cx="1066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Arial Black" pitchFamily="-112" charset="0"/>
              </a:rPr>
              <a:t>So What</a:t>
            </a:r>
            <a:r>
              <a:rPr lang="en-US" altLang="en-US" sz="1400" dirty="0" smtClean="0">
                <a:solidFill>
                  <a:srgbClr val="000000"/>
                </a:solidFill>
                <a:latin typeface="Arial Black" pitchFamily="-112" charset="0"/>
              </a:rPr>
              <a:t>:</a:t>
            </a:r>
            <a:endParaRPr lang="en-US" altLang="en-US" sz="1400" dirty="0">
              <a:solidFill>
                <a:srgbClr val="000000"/>
              </a:solidFill>
              <a:latin typeface="Arial Black" pitchFamily="-112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04800" y="685800"/>
            <a:ext cx="1171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Arial Black" pitchFamily="-112" charset="0"/>
              </a:rPr>
              <a:t>Is About…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648200" y="2362200"/>
            <a:ext cx="4267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28600" y="3124200"/>
            <a:ext cx="4267200" cy="144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228600" y="4686300"/>
            <a:ext cx="4267200" cy="137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4648200" y="3124200"/>
            <a:ext cx="4267200" cy="144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4648200" y="4686300"/>
            <a:ext cx="4267200" cy="137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0" y="228600"/>
            <a:ext cx="295592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Volume and Surface Area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9227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Volume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692275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Surface Area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33304"/>
            <a:ext cx="1341858" cy="122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36968"/>
            <a:ext cx="1219200" cy="107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33304"/>
            <a:ext cx="1341858" cy="122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836968"/>
            <a:ext cx="1219200" cy="107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0" y="3557940"/>
                <a:ext cx="1076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𝑙𝑤h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557940"/>
                <a:ext cx="1076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0" y="5004023"/>
                <a:ext cx="12027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004023"/>
                <a:ext cx="120276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19800" y="3486880"/>
                <a:ext cx="25115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𝑆𝐴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𝑙𝑤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𝑙h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𝑤h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486880"/>
                <a:ext cx="251152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943600" y="5004023"/>
                <a:ext cx="20985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𝑆𝐴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𝑟h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004023"/>
                <a:ext cx="209858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476375" y="318860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Rectangular Prism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03925" y="318860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Rectangular Prism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476375" y="4686300"/>
            <a:ext cx="121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Cylinder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03925" y="4686300"/>
            <a:ext cx="121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Cylinder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362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amount of 3-dimensional space an object occupies.  Capacity.  How much it can hold inside.  Fill it up.  Filling a box with water.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9972" y="2369215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total area of the surface of a 3-dimensional object.  How much it takes to cover an object.  Cover/Wrap.  Wrapping a box in paper.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1335670" y="6117296"/>
            <a:ext cx="7503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ym typeface="Wingdings" panose="05000000000000000000" pitchFamily="2" charset="2"/>
              </a:rPr>
              <a:t> </a:t>
            </a:r>
            <a:r>
              <a:rPr lang="en-US" sz="800" dirty="0" smtClean="0"/>
              <a:t>A </a:t>
            </a:r>
            <a:r>
              <a:rPr lang="en-US" sz="800" dirty="0"/>
              <a:t>toy manufacturer who needs to figure out how much plastic they need to make balls would need to know </a:t>
            </a:r>
            <a:r>
              <a:rPr lang="en-US" sz="800" dirty="0" smtClean="0"/>
              <a:t>the surface </a:t>
            </a:r>
            <a:r>
              <a:rPr lang="en-US" sz="800" dirty="0"/>
              <a:t>area of the ball. </a:t>
            </a:r>
            <a:br>
              <a:rPr lang="en-US" sz="800" dirty="0"/>
            </a:br>
            <a:r>
              <a:rPr lang="en-US" sz="800" dirty="0" smtClean="0">
                <a:sym typeface="Wingdings" panose="05000000000000000000" pitchFamily="2" charset="2"/>
              </a:rPr>
              <a:t> </a:t>
            </a:r>
            <a:r>
              <a:rPr lang="en-US" sz="800" dirty="0" smtClean="0"/>
              <a:t>An </a:t>
            </a:r>
            <a:r>
              <a:rPr lang="en-US" sz="800" dirty="0"/>
              <a:t>astronomer who wants to calculate how much the sun weighs would need to know its volume. </a:t>
            </a:r>
            <a:br>
              <a:rPr lang="en-US" sz="800" dirty="0"/>
            </a:br>
            <a:r>
              <a:rPr lang="en-US" sz="800" dirty="0" smtClean="0">
                <a:sym typeface="Wingdings" panose="05000000000000000000" pitchFamily="2" charset="2"/>
              </a:rPr>
              <a:t> </a:t>
            </a:r>
            <a:r>
              <a:rPr lang="en-US" sz="800" dirty="0" smtClean="0"/>
              <a:t>A </a:t>
            </a:r>
            <a:r>
              <a:rPr lang="en-US" sz="800" dirty="0"/>
              <a:t>cartographer who wants to know how much land there is on Earth needs to know its surface area. </a:t>
            </a:r>
            <a:br>
              <a:rPr lang="en-US" sz="800" dirty="0"/>
            </a:br>
            <a:r>
              <a:rPr lang="en-US" sz="800" dirty="0" smtClean="0">
                <a:sym typeface="Wingdings" panose="05000000000000000000" pitchFamily="2" charset="2"/>
              </a:rPr>
              <a:t> </a:t>
            </a:r>
            <a:r>
              <a:rPr lang="en-US" sz="800" dirty="0" smtClean="0"/>
              <a:t>A </a:t>
            </a:r>
            <a:r>
              <a:rPr lang="en-US" sz="800" dirty="0"/>
              <a:t>pharmaceutical company making round pills needs to know the dosage of medicine in each pill, which is found by its volume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5670" y="685800"/>
            <a:ext cx="7655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d</a:t>
            </a:r>
            <a:r>
              <a:rPr lang="en-US" dirty="0" smtClean="0"/>
              <a:t>etermining if a practical problem </a:t>
            </a:r>
            <a:r>
              <a:rPr lang="en-US" dirty="0"/>
              <a:t>involving a rectangular prism </a:t>
            </a:r>
            <a:r>
              <a:rPr lang="en-US" dirty="0" smtClean="0"/>
              <a:t>or </a:t>
            </a:r>
            <a:r>
              <a:rPr lang="en-US" dirty="0"/>
              <a:t>cylinder </a:t>
            </a:r>
            <a:r>
              <a:rPr lang="en-US" dirty="0" smtClean="0"/>
              <a:t>represents </a:t>
            </a:r>
            <a:r>
              <a:rPr lang="en-US" dirty="0"/>
              <a:t>the application of volume or surface </a:t>
            </a:r>
            <a:r>
              <a:rPr lang="en-US" dirty="0" smtClean="0"/>
              <a:t>area and then solving.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46658" y="5387845"/>
                <a:ext cx="11241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=3.14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658" y="5387845"/>
                <a:ext cx="112415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084382" y="5346090"/>
                <a:ext cx="11241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=3.14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382" y="5346090"/>
                <a:ext cx="112415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554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4445299" y="0"/>
            <a:ext cx="0" cy="685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0" y="34290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8" y="68203"/>
            <a:ext cx="4253551" cy="32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8202"/>
            <a:ext cx="4343400" cy="32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7" y="3496952"/>
            <a:ext cx="4253551" cy="320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96952"/>
            <a:ext cx="4343400" cy="320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43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52400"/>
            <a:ext cx="2971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8600" y="685800"/>
            <a:ext cx="86868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8600" y="1600200"/>
            <a:ext cx="4114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724400" y="1600200"/>
            <a:ext cx="41910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28600" y="2362200"/>
            <a:ext cx="4267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28600" y="6096000"/>
            <a:ext cx="86106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524000" y="1295400"/>
            <a:ext cx="1539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Black" pitchFamily="-112" charset="0"/>
              </a:rPr>
              <a:t>Main Idea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943600" y="1295400"/>
            <a:ext cx="1539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Black" pitchFamily="-112" charset="0"/>
              </a:rPr>
              <a:t>Main Idea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990600" y="2057400"/>
            <a:ext cx="2525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Black" pitchFamily="-112" charset="0"/>
              </a:rPr>
              <a:t>Essential Details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86400" y="2057400"/>
            <a:ext cx="2525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Arial Black" pitchFamily="-112" charset="0"/>
              </a:rPr>
              <a:t>Essential Details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28600" y="6096000"/>
            <a:ext cx="10668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Arial Black" pitchFamily="-112" charset="0"/>
              </a:rPr>
              <a:t>So What</a:t>
            </a:r>
            <a:r>
              <a:rPr lang="en-US" altLang="en-US" sz="1400" dirty="0" smtClean="0">
                <a:solidFill>
                  <a:srgbClr val="000000"/>
                </a:solidFill>
                <a:latin typeface="Arial Black" pitchFamily="-112" charset="0"/>
              </a:rPr>
              <a:t>:</a:t>
            </a:r>
            <a:endParaRPr lang="en-US" altLang="en-US" sz="1400" dirty="0">
              <a:solidFill>
                <a:srgbClr val="000000"/>
              </a:solidFill>
              <a:latin typeface="Arial Black" pitchFamily="-112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04800" y="685800"/>
            <a:ext cx="1171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Arial Black" pitchFamily="-112" charset="0"/>
              </a:rPr>
              <a:t>Is About…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648200" y="2362200"/>
            <a:ext cx="42672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28600" y="3124200"/>
            <a:ext cx="4267200" cy="144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228600" y="4686300"/>
            <a:ext cx="4267200" cy="137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4648200" y="3124200"/>
            <a:ext cx="4267200" cy="144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4648200" y="4686300"/>
            <a:ext cx="4267200" cy="137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0" y="228600"/>
            <a:ext cx="295592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Volume and Surface Area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9227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Volume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692275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Surface Area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33304"/>
            <a:ext cx="1341858" cy="122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36968"/>
            <a:ext cx="1219200" cy="107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33304"/>
            <a:ext cx="1341858" cy="122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836968"/>
            <a:ext cx="1219200" cy="107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335670" y="685800"/>
            <a:ext cx="76559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d</a:t>
            </a:r>
            <a:r>
              <a:rPr lang="en-US" dirty="0" smtClean="0"/>
              <a:t>etermining if a practical problem </a:t>
            </a:r>
            <a:r>
              <a:rPr lang="en-US" dirty="0"/>
              <a:t>involving a rectangular prism </a:t>
            </a:r>
            <a:r>
              <a:rPr lang="en-US" dirty="0" smtClean="0"/>
              <a:t>or </a:t>
            </a:r>
            <a:r>
              <a:rPr lang="en-US" dirty="0"/>
              <a:t>cylinder </a:t>
            </a:r>
            <a:r>
              <a:rPr lang="en-US" dirty="0" smtClean="0"/>
              <a:t>represents </a:t>
            </a:r>
            <a:r>
              <a:rPr lang="en-US" dirty="0"/>
              <a:t>the application of volume or surface </a:t>
            </a:r>
            <a:r>
              <a:rPr lang="en-US" dirty="0" smtClean="0"/>
              <a:t>area and then solving.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6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9" y="112594"/>
            <a:ext cx="43554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2594"/>
            <a:ext cx="3761790" cy="224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9" y="3505200"/>
            <a:ext cx="4057650" cy="204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733" y="3505199"/>
            <a:ext cx="4365468" cy="207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4445299" y="0"/>
            <a:ext cx="0" cy="685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0" y="34290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9656720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216</Words>
  <Application>Microsoft Office PowerPoint</Application>
  <PresentationFormat>On-screen Show (4:3)</PresentationFormat>
  <Paragraphs>35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Dulin</dc:creator>
  <cp:lastModifiedBy>Luke Dulin</cp:lastModifiedBy>
  <cp:revision>13</cp:revision>
  <dcterms:created xsi:type="dcterms:W3CDTF">2014-03-26T16:32:48Z</dcterms:created>
  <dcterms:modified xsi:type="dcterms:W3CDTF">2014-03-31T16:31:16Z</dcterms:modified>
</cp:coreProperties>
</file>