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272BE-5AA1-437F-980A-63A0BEE7C64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E5BB-73E3-4452-9F75-E71514CD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F885ADC-7E7D-404B-8879-ED63225A76C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DF885ADC-7E7D-404B-8879-ED63225A76C9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438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3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8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2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9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3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FF07-04EE-4BDA-9E7F-4919E2FD4EA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0963-23F0-495C-A0C1-5C46D4251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95325" y="523875"/>
            <a:ext cx="76295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Times" pitchFamily="-112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685800" y="5943600"/>
            <a:ext cx="77438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Times" pitchFamily="-112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232150" y="117475"/>
            <a:ext cx="2438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Comic Sans MS" pitchFamily="-112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92163" y="139700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The FRAME Routine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037013" y="79375"/>
            <a:ext cx="790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b="1"/>
              <a:t>Key Topic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627688" y="496888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b="1"/>
              <a:t>is about…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133600" y="5638800"/>
            <a:ext cx="486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So What? (What’s important to understand about this?)</a:t>
            </a: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5943600" y="1447800"/>
            <a:ext cx="2542734" cy="3949700"/>
            <a:chOff x="386" y="884"/>
            <a:chExt cx="1161" cy="2488"/>
          </a:xfrm>
        </p:grpSpPr>
        <p:grpSp>
          <p:nvGrpSpPr>
            <p:cNvPr id="66637" name="Group 10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66" name="AutoShape 11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67" name="AutoShape 12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8" name="Rectangle 13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664" name="Line 15"/>
            <p:cNvSpPr>
              <a:spLocks noChangeShapeType="1"/>
            </p:cNvSpPr>
            <p:nvPr/>
          </p:nvSpPr>
          <p:spPr bwMode="auto">
            <a:xfrm>
              <a:off x="421" y="14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62" name="Line 18"/>
            <p:cNvSpPr>
              <a:spLocks noChangeShapeType="1"/>
            </p:cNvSpPr>
            <p:nvPr/>
          </p:nvSpPr>
          <p:spPr bwMode="auto">
            <a:xfrm>
              <a:off x="421" y="16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60" name="Line 21"/>
            <p:cNvSpPr>
              <a:spLocks noChangeShapeType="1"/>
            </p:cNvSpPr>
            <p:nvPr/>
          </p:nvSpPr>
          <p:spPr bwMode="auto">
            <a:xfrm>
              <a:off x="421" y="2076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58" name="Line 24"/>
            <p:cNvSpPr>
              <a:spLocks noChangeShapeType="1"/>
            </p:cNvSpPr>
            <p:nvPr/>
          </p:nvSpPr>
          <p:spPr bwMode="auto">
            <a:xfrm>
              <a:off x="421" y="1871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42" name="Group 26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655" name="AutoShape 27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AutoShape 28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Rectangle 29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653" name="Line 31"/>
            <p:cNvSpPr>
              <a:spLocks noChangeShapeType="1"/>
            </p:cNvSpPr>
            <p:nvPr/>
          </p:nvSpPr>
          <p:spPr bwMode="auto">
            <a:xfrm>
              <a:off x="421" y="2759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51" name="Line 34"/>
            <p:cNvSpPr>
              <a:spLocks noChangeShapeType="1"/>
            </p:cNvSpPr>
            <p:nvPr/>
          </p:nvSpPr>
          <p:spPr bwMode="auto">
            <a:xfrm>
              <a:off x="421" y="29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9" name="Line 37"/>
            <p:cNvSpPr>
              <a:spLocks noChangeShapeType="1"/>
            </p:cNvSpPr>
            <p:nvPr/>
          </p:nvSpPr>
          <p:spPr bwMode="auto">
            <a:xfrm>
              <a:off x="421" y="3372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47" name="Line 40"/>
            <p:cNvSpPr>
              <a:spLocks noChangeShapeType="1"/>
            </p:cNvSpPr>
            <p:nvPr/>
          </p:nvSpPr>
          <p:spPr bwMode="auto">
            <a:xfrm>
              <a:off x="421" y="31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70" name="Rectangle 42"/>
          <p:cNvSpPr>
            <a:spLocks noChangeArrowheads="1"/>
          </p:cNvSpPr>
          <p:nvPr/>
        </p:nvSpPr>
        <p:spPr bwMode="auto">
          <a:xfrm>
            <a:off x="1974850" y="5505450"/>
            <a:ext cx="184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</p:txBody>
      </p:sp>
      <p:grpSp>
        <p:nvGrpSpPr>
          <p:cNvPr id="66571" name="Group 43"/>
          <p:cNvGrpSpPr>
            <a:grpSpLocks/>
          </p:cNvGrpSpPr>
          <p:nvPr/>
        </p:nvGrpSpPr>
        <p:grpSpPr bwMode="auto">
          <a:xfrm>
            <a:off x="3200400" y="1447800"/>
            <a:ext cx="2542734" cy="3949700"/>
            <a:chOff x="386" y="884"/>
            <a:chExt cx="1161" cy="2488"/>
          </a:xfrm>
        </p:grpSpPr>
        <p:grpSp>
          <p:nvGrpSpPr>
            <p:cNvPr id="66605" name="Group 44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34" name="AutoShape 45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35" name="AutoShape 46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Rectangle 47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632" name="Line 49"/>
            <p:cNvSpPr>
              <a:spLocks noChangeShapeType="1"/>
            </p:cNvSpPr>
            <p:nvPr/>
          </p:nvSpPr>
          <p:spPr bwMode="auto">
            <a:xfrm>
              <a:off x="421" y="14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0" name="Line 52"/>
            <p:cNvSpPr>
              <a:spLocks noChangeShapeType="1"/>
            </p:cNvSpPr>
            <p:nvPr/>
          </p:nvSpPr>
          <p:spPr bwMode="auto">
            <a:xfrm>
              <a:off x="421" y="16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8" name="Line 55"/>
            <p:cNvSpPr>
              <a:spLocks noChangeShapeType="1"/>
            </p:cNvSpPr>
            <p:nvPr/>
          </p:nvSpPr>
          <p:spPr bwMode="auto">
            <a:xfrm>
              <a:off x="421" y="2076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Line 58"/>
            <p:cNvSpPr>
              <a:spLocks noChangeShapeType="1"/>
            </p:cNvSpPr>
            <p:nvPr/>
          </p:nvSpPr>
          <p:spPr bwMode="auto">
            <a:xfrm>
              <a:off x="421" y="1871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10" name="Group 60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623" name="AutoShape 61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AutoShape 62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Rectangle 63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621" name="Line 65"/>
            <p:cNvSpPr>
              <a:spLocks noChangeShapeType="1"/>
            </p:cNvSpPr>
            <p:nvPr/>
          </p:nvSpPr>
          <p:spPr bwMode="auto">
            <a:xfrm>
              <a:off x="421" y="2759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9" name="Line 68"/>
            <p:cNvSpPr>
              <a:spLocks noChangeShapeType="1"/>
            </p:cNvSpPr>
            <p:nvPr/>
          </p:nvSpPr>
          <p:spPr bwMode="auto">
            <a:xfrm>
              <a:off x="421" y="29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Line 71"/>
            <p:cNvSpPr>
              <a:spLocks noChangeShapeType="1"/>
            </p:cNvSpPr>
            <p:nvPr/>
          </p:nvSpPr>
          <p:spPr bwMode="auto">
            <a:xfrm>
              <a:off x="421" y="3372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5" name="Line 74"/>
            <p:cNvSpPr>
              <a:spLocks noChangeShapeType="1"/>
            </p:cNvSpPr>
            <p:nvPr/>
          </p:nvSpPr>
          <p:spPr bwMode="auto">
            <a:xfrm>
              <a:off x="421" y="31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72" name="Group 76"/>
          <p:cNvGrpSpPr>
            <a:grpSpLocks/>
          </p:cNvGrpSpPr>
          <p:nvPr/>
        </p:nvGrpSpPr>
        <p:grpSpPr bwMode="auto">
          <a:xfrm>
            <a:off x="457200" y="1447800"/>
            <a:ext cx="2542734" cy="3949700"/>
            <a:chOff x="386" y="884"/>
            <a:chExt cx="1161" cy="2488"/>
          </a:xfrm>
        </p:grpSpPr>
        <p:grpSp>
          <p:nvGrpSpPr>
            <p:cNvPr id="66573" name="Group 77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02" name="AutoShape 78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03" name="AutoShape 79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Rectangle 80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600" name="Line 82"/>
            <p:cNvSpPr>
              <a:spLocks noChangeShapeType="1"/>
            </p:cNvSpPr>
            <p:nvPr/>
          </p:nvSpPr>
          <p:spPr bwMode="auto">
            <a:xfrm>
              <a:off x="421" y="14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Line 85"/>
            <p:cNvSpPr>
              <a:spLocks noChangeShapeType="1"/>
            </p:cNvSpPr>
            <p:nvPr/>
          </p:nvSpPr>
          <p:spPr bwMode="auto">
            <a:xfrm>
              <a:off x="421" y="16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Line 88"/>
            <p:cNvSpPr>
              <a:spLocks noChangeShapeType="1"/>
            </p:cNvSpPr>
            <p:nvPr/>
          </p:nvSpPr>
          <p:spPr bwMode="auto">
            <a:xfrm>
              <a:off x="421" y="2076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Line 91"/>
            <p:cNvSpPr>
              <a:spLocks noChangeShapeType="1"/>
            </p:cNvSpPr>
            <p:nvPr/>
          </p:nvSpPr>
          <p:spPr bwMode="auto">
            <a:xfrm>
              <a:off x="421" y="1871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78" name="Group 93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591" name="AutoShape 94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AutoShape 95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Rectangle 96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sp>
          <p:nvSpPr>
            <p:cNvPr id="66589" name="Line 98"/>
            <p:cNvSpPr>
              <a:spLocks noChangeShapeType="1"/>
            </p:cNvSpPr>
            <p:nvPr/>
          </p:nvSpPr>
          <p:spPr bwMode="auto">
            <a:xfrm>
              <a:off x="421" y="2759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Line 101"/>
            <p:cNvSpPr>
              <a:spLocks noChangeShapeType="1"/>
            </p:cNvSpPr>
            <p:nvPr/>
          </p:nvSpPr>
          <p:spPr bwMode="auto">
            <a:xfrm>
              <a:off x="421" y="2963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Line 104"/>
            <p:cNvSpPr>
              <a:spLocks noChangeShapeType="1"/>
            </p:cNvSpPr>
            <p:nvPr/>
          </p:nvSpPr>
          <p:spPr bwMode="auto">
            <a:xfrm>
              <a:off x="421" y="3372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Line 107"/>
            <p:cNvSpPr>
              <a:spLocks noChangeShapeType="1"/>
            </p:cNvSpPr>
            <p:nvPr/>
          </p:nvSpPr>
          <p:spPr bwMode="auto">
            <a:xfrm>
              <a:off x="421" y="3167"/>
              <a:ext cx="1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792163" y="727075"/>
            <a:ext cx="7426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Writing verbal expressions and equations as algebraic expressions and equations; while evaluating algebraic expressions for given replacement values for given variables.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277053" y="290969"/>
            <a:ext cx="23390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Comic Sans MS" pitchFamily="-112" charset="0"/>
              </a:rPr>
              <a:t>Writing and Evaluating Algebraic </a:t>
            </a:r>
          </a:p>
          <a:p>
            <a:pPr algn="ctr"/>
            <a:r>
              <a:rPr lang="en-US" sz="1100" dirty="0" smtClean="0">
                <a:latin typeface="Comic Sans MS" pitchFamily="-112" charset="0"/>
              </a:rPr>
              <a:t>Expressions and Equations</a:t>
            </a:r>
            <a:endParaRPr lang="en-US" sz="1100" dirty="0">
              <a:latin typeface="Comic Sans MS" pitchFamily="-11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72016" y="1655332"/>
                <a:ext cx="114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𝐴𝑑𝑑𝑖𝑡𝑖𝑜𝑛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16" y="1655332"/>
                <a:ext cx="11488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45085" y="1696895"/>
                <a:ext cx="14774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𝑆𝑢𝑏𝑡𝑟𝑎𝑐𝑡𝑖𝑜𝑛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85" y="1696895"/>
                <a:ext cx="14774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27991" y="1683041"/>
                <a:ext cx="1738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𝑀𝑢𝑙𝑡𝑖𝑝𝑙𝑖𝑐𝑎𝑡𝑖𝑜𝑛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991" y="1683041"/>
                <a:ext cx="173874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72581" y="3726586"/>
                <a:ext cx="1111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𝐷𝑖𝑣𝑖𝑠𝑖𝑜𝑛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81" y="3726586"/>
                <a:ext cx="111197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07593" y="3672959"/>
                <a:ext cx="952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𝐸𝑞𝑢𝑎𝑙𝑠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593" y="3672959"/>
                <a:ext cx="95244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449434" y="3726586"/>
                <a:ext cx="1495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𝐼𝑛𝑒𝑞𝑢𝑎𝑙𝑖𝑡𝑖𝑒𝑠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434" y="3726586"/>
                <a:ext cx="149585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08365" y="6040437"/>
            <a:ext cx="7416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can algebraic expressions and equations be written</a:t>
            </a:r>
            <a:r>
              <a:rPr lang="en-US" sz="1400" dirty="0" smtClean="0"/>
              <a:t>?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2495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95325" y="523875"/>
            <a:ext cx="76295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Times" pitchFamily="-112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685800" y="5943600"/>
            <a:ext cx="7743825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Times" pitchFamily="-112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3232150" y="117475"/>
            <a:ext cx="24384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Comic Sans MS" pitchFamily="-112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792163" y="139700"/>
            <a:ext cx="238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/>
              <a:t>The FRAME Routine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037013" y="79375"/>
            <a:ext cx="790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b="1"/>
              <a:t>Key Topic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627688" y="496888"/>
            <a:ext cx="798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000" b="1"/>
              <a:t>is about…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133600" y="5638800"/>
            <a:ext cx="4865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So What? (What’s important to understand about this?)</a:t>
            </a:r>
          </a:p>
        </p:txBody>
      </p:sp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5943600" y="1447800"/>
            <a:ext cx="2542734" cy="2714625"/>
            <a:chOff x="386" y="884"/>
            <a:chExt cx="1161" cy="1710"/>
          </a:xfrm>
        </p:grpSpPr>
        <p:grpSp>
          <p:nvGrpSpPr>
            <p:cNvPr id="66637" name="Group 10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66" name="AutoShape 11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67" name="AutoShape 12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68" name="Rectangle 13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grpSp>
          <p:nvGrpSpPr>
            <p:cNvPr id="66642" name="Group 26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655" name="AutoShape 27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6" name="AutoShape 28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57" name="Rectangle 29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</p:grpSp>
      <p:sp>
        <p:nvSpPr>
          <p:cNvPr id="66570" name="Rectangle 42"/>
          <p:cNvSpPr>
            <a:spLocks noChangeArrowheads="1"/>
          </p:cNvSpPr>
          <p:nvPr/>
        </p:nvSpPr>
        <p:spPr bwMode="auto">
          <a:xfrm>
            <a:off x="1974850" y="5505450"/>
            <a:ext cx="184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  <a:p>
            <a:endParaRPr lang="en-US" sz="1600">
              <a:latin typeface="Comic Sans MS" pitchFamily="-112" charset="0"/>
            </a:endParaRPr>
          </a:p>
        </p:txBody>
      </p:sp>
      <p:grpSp>
        <p:nvGrpSpPr>
          <p:cNvPr id="66571" name="Group 43"/>
          <p:cNvGrpSpPr>
            <a:grpSpLocks/>
          </p:cNvGrpSpPr>
          <p:nvPr/>
        </p:nvGrpSpPr>
        <p:grpSpPr bwMode="auto">
          <a:xfrm>
            <a:off x="3200400" y="1447800"/>
            <a:ext cx="2542734" cy="2714625"/>
            <a:chOff x="386" y="884"/>
            <a:chExt cx="1161" cy="1710"/>
          </a:xfrm>
        </p:grpSpPr>
        <p:grpSp>
          <p:nvGrpSpPr>
            <p:cNvPr id="66605" name="Group 44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34" name="AutoShape 45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35" name="AutoShape 46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Rectangle 47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grpSp>
          <p:nvGrpSpPr>
            <p:cNvPr id="66610" name="Group 60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623" name="AutoShape 61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4" name="AutoShape 62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25" name="Rectangle 63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</p:grpSp>
      <p:grpSp>
        <p:nvGrpSpPr>
          <p:cNvPr id="66572" name="Group 76"/>
          <p:cNvGrpSpPr>
            <a:grpSpLocks/>
          </p:cNvGrpSpPr>
          <p:nvPr/>
        </p:nvGrpSpPr>
        <p:grpSpPr bwMode="auto">
          <a:xfrm>
            <a:off x="457200" y="1447800"/>
            <a:ext cx="2542734" cy="2714625"/>
            <a:chOff x="386" y="884"/>
            <a:chExt cx="1161" cy="1710"/>
          </a:xfrm>
        </p:grpSpPr>
        <p:grpSp>
          <p:nvGrpSpPr>
            <p:cNvPr id="66573" name="Group 77"/>
            <p:cNvGrpSpPr>
              <a:grpSpLocks/>
            </p:cNvGrpSpPr>
            <p:nvPr/>
          </p:nvGrpSpPr>
          <p:grpSpPr bwMode="auto">
            <a:xfrm>
              <a:off x="386" y="884"/>
              <a:ext cx="1161" cy="414"/>
              <a:chOff x="436" y="884"/>
              <a:chExt cx="1161" cy="414"/>
            </a:xfrm>
          </p:grpSpPr>
          <p:sp>
            <p:nvSpPr>
              <p:cNvPr id="66602" name="AutoShape 78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>
                  <a:latin typeface="Comic Sans MS" pitchFamily="-112" charset="0"/>
                </a:endParaRPr>
              </a:p>
            </p:txBody>
          </p:sp>
          <p:sp>
            <p:nvSpPr>
              <p:cNvPr id="66603" name="AutoShape 79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Rectangle 80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  <p:grpSp>
          <p:nvGrpSpPr>
            <p:cNvPr id="66578" name="Group 93"/>
            <p:cNvGrpSpPr>
              <a:grpSpLocks/>
            </p:cNvGrpSpPr>
            <p:nvPr/>
          </p:nvGrpSpPr>
          <p:grpSpPr bwMode="auto">
            <a:xfrm>
              <a:off x="386" y="2180"/>
              <a:ext cx="1161" cy="414"/>
              <a:chOff x="436" y="884"/>
              <a:chExt cx="1161" cy="414"/>
            </a:xfrm>
          </p:grpSpPr>
          <p:sp>
            <p:nvSpPr>
              <p:cNvPr id="66591" name="AutoShape 94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161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2" name="AutoShape 95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93" name="Rectangle 96"/>
              <p:cNvSpPr>
                <a:spLocks noChangeArrowheads="1"/>
              </p:cNvSpPr>
              <p:nvPr/>
            </p:nvSpPr>
            <p:spPr bwMode="auto">
              <a:xfrm>
                <a:off x="621" y="884"/>
                <a:ext cx="40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/>
                  <a:t>Main idea</a:t>
                </a: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792163" y="727075"/>
            <a:ext cx="7426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Writing verbal expressions and equations as algebraic expressions and equations; while evaluating algebraic expressions for given replacement values for given variables.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3277053" y="290969"/>
            <a:ext cx="23390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latin typeface="Comic Sans MS" pitchFamily="-112" charset="0"/>
              </a:rPr>
              <a:t>Writing and Evaluating Algebraic </a:t>
            </a:r>
          </a:p>
          <a:p>
            <a:pPr algn="ctr"/>
            <a:r>
              <a:rPr lang="en-US" sz="1100" dirty="0" smtClean="0">
                <a:latin typeface="Comic Sans MS" pitchFamily="-112" charset="0"/>
              </a:rPr>
              <a:t>Expressions and Equations</a:t>
            </a:r>
            <a:endParaRPr lang="en-US" sz="1100" dirty="0">
              <a:latin typeface="Comic Sans MS" pitchFamily="-11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72016" y="1655332"/>
                <a:ext cx="114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𝐴𝑑𝑑𝑖𝑡𝑖𝑜𝑛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016" y="1655332"/>
                <a:ext cx="114884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45085" y="1696895"/>
                <a:ext cx="14774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𝑆𝑢𝑏𝑡𝑟𝑎𝑐𝑡𝑖𝑜𝑛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85" y="1696895"/>
                <a:ext cx="147745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327991" y="1683041"/>
                <a:ext cx="1738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𝑀𝑢𝑙𝑡𝑖𝑝𝑙𝑖𝑐𝑎𝑡𝑖𝑜𝑛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991" y="1683041"/>
                <a:ext cx="173874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72581" y="3726586"/>
                <a:ext cx="11119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𝐷𝑖𝑣𝑖𝑠𝑖𝑜𝑛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581" y="3726586"/>
                <a:ext cx="111197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007593" y="3672959"/>
                <a:ext cx="952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𝐸𝑞𝑢𝑎𝑙𝑠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593" y="3672959"/>
                <a:ext cx="95244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449434" y="3726586"/>
                <a:ext cx="1495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𝐼𝑛𝑒𝑞𝑢𝑎𝑙𝑖𝑡𝑖𝑒𝑠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434" y="3726586"/>
                <a:ext cx="149585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08365" y="6040437"/>
            <a:ext cx="741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How can algebraic expressions and equations be written</a:t>
            </a:r>
            <a:r>
              <a:rPr lang="en-US" sz="1400" dirty="0" smtClean="0"/>
              <a:t>?   (Word </a:t>
            </a:r>
            <a:r>
              <a:rPr lang="en-US" sz="1400" dirty="0"/>
              <a:t>phrases and sentences can be used to represent algebraic expressions and equations.</a:t>
            </a:r>
            <a:r>
              <a:rPr lang="en-US" sz="1400" dirty="0" smtClean="0"/>
              <a:t>  Using variables and numbers.)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94618" y="2220878"/>
            <a:ext cx="2103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increased by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more than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combined, together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total of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sum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added to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20695" y="2220877"/>
            <a:ext cx="2674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decreased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minus, less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difference between/of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less than, fewer than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7073" y="2237195"/>
            <a:ext cx="2160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times, multiplied 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product of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2143" y="4184848"/>
            <a:ext cx="21463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per, 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out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ratio of, quotient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percent (divide by 100)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74864" y="4228874"/>
            <a:ext cx="25415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is, are, was, were, will be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gives, yields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sold for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26944" y="4228874"/>
                <a:ext cx="240268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Is less than         &lt;</a:t>
                </a:r>
              </a:p>
              <a:p>
                <a:r>
                  <a:rPr lang="en-US" sz="1600" dirty="0" smtClean="0"/>
                  <a:t>Is greater than     &gt;</a:t>
                </a:r>
              </a:p>
              <a:p>
                <a:r>
                  <a:rPr lang="en-US" sz="1600" dirty="0" smtClean="0"/>
                  <a:t>Is more than         &gt;</a:t>
                </a:r>
              </a:p>
              <a:p>
                <a:r>
                  <a:rPr lang="en-US" sz="1600" dirty="0" smtClean="0"/>
                  <a:t>At least     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endParaRPr lang="en-US" sz="1600" dirty="0" smtClean="0"/>
              </a:p>
              <a:p>
                <a:r>
                  <a:rPr lang="en-US" sz="1600" dirty="0" smtClean="0"/>
                  <a:t>At most            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6944" y="4228874"/>
                <a:ext cx="2402681" cy="1323439"/>
              </a:xfrm>
              <a:prstGeom prst="rect">
                <a:avLst/>
              </a:prstGeom>
              <a:blipFill rotWithShape="1">
                <a:blip r:embed="rId9"/>
                <a:stretch>
                  <a:fillRect l="-1523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64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210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Dulin</dc:creator>
  <cp:lastModifiedBy>Luke Dulin</cp:lastModifiedBy>
  <cp:revision>8</cp:revision>
  <dcterms:created xsi:type="dcterms:W3CDTF">2013-10-07T22:41:42Z</dcterms:created>
  <dcterms:modified xsi:type="dcterms:W3CDTF">2013-10-07T23:39:45Z</dcterms:modified>
</cp:coreProperties>
</file>