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7"/>
  </p:notesMasterIdLst>
  <p:sldIdLst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737" autoAdjust="0"/>
  </p:normalViewPr>
  <p:slideViewPr>
    <p:cSldViewPr>
      <p:cViewPr>
        <p:scale>
          <a:sx n="70" d="100"/>
          <a:sy n="70" d="100"/>
        </p:scale>
        <p:origin x="-510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E8355-DB20-4604-99CA-F1972AF75141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5C5BD-8E9F-405C-8A90-AC7B8F542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9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fld id="{D5F2BCE4-D560-4B62-BD50-D90B9B01B9B1}" type="slidenum">
              <a:rPr lang="en-US" altLang="en-US" sz="1200">
                <a:solidFill>
                  <a:prstClr val="black"/>
                </a:solidFill>
              </a:rPr>
              <a:pPr/>
              <a:t>1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fld id="{D5F2BCE4-D560-4B62-BD50-D90B9B01B9B1}" type="slidenum">
              <a:rPr lang="en-US" altLang="en-US" sz="1200">
                <a:solidFill>
                  <a:prstClr val="black"/>
                </a:solidFill>
              </a:rPr>
              <a:pPr/>
              <a:t>2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fld id="{D5F2BCE4-D560-4B62-BD50-D90B9B01B9B1}" type="slidenum">
              <a:rPr lang="en-US" altLang="en-US" sz="1200">
                <a:solidFill>
                  <a:prstClr val="black"/>
                </a:solidFill>
              </a:rPr>
              <a:pPr/>
              <a:t>3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fld id="{D5F2BCE4-D560-4B62-BD50-D90B9B01B9B1}" type="slidenum">
              <a:rPr lang="en-US" altLang="en-US" sz="1200">
                <a:solidFill>
                  <a:prstClr val="black"/>
                </a:solidFill>
              </a:rPr>
              <a:pPr/>
              <a:t>4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14EB3-4800-4C8C-A54D-66CDBE0E6A9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182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3CF7A-30DE-4A4A-BD1E-A511A2607A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553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95A55-3352-4933-9A11-C89F0C6FA9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789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C7B44-986D-4878-928F-6D569CB968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213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14EB3-4800-4C8C-A54D-66CDBE0E6A9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182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66547-FA45-43F1-8212-F321D086D3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5349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ECC98-8146-4E16-9ECB-9A14EB2BA5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076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1D185-C726-4944-BDEE-23F3456F93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2190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2ECF3-C91C-4B73-BDD9-6560E554D0D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9950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A871C-BB79-4D4E-B8AC-8CBBE19B83F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6203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5EA16-61B2-4C48-A27F-AD236D68D95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664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66547-FA45-43F1-8212-F321D086D3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5349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57331-ED64-4DAF-8B61-2453A64789B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2530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6B0CC-FFBD-4881-93E5-CE809032F5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5282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3CF7A-30DE-4A4A-BD1E-A511A2607A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5539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95A55-3352-4933-9A11-C89F0C6FA9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7895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C7B44-986D-4878-928F-6D569CB968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213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ECC98-8146-4E16-9ECB-9A14EB2BA5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076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1D185-C726-4944-BDEE-23F3456F93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219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2ECF3-C91C-4B73-BDD9-6560E554D0D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995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A871C-BB79-4D4E-B8AC-8CBBE19B83F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620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5EA16-61B2-4C48-A27F-AD236D68D95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664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57331-ED64-4DAF-8B61-2453A64789B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253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6B0CC-FFBD-4881-93E5-CE809032F5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52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05F83B0-7727-4B80-BBBC-0326CC872338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410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05F83B0-7727-4B80-BBBC-0326CC872338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410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png"/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120.png"/><Relationship Id="rId4" Type="http://schemas.openxmlformats.org/officeDocument/2006/relationships/image" Target="../media/image15.png"/><Relationship Id="rId9" Type="http://schemas.openxmlformats.org/officeDocument/2006/relationships/image" Target="../media/image1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2"/>
          <p:cNvSpPr>
            <a:spLocks noChangeArrowheads="1"/>
          </p:cNvSpPr>
          <p:nvPr/>
        </p:nvSpPr>
        <p:spPr bwMode="auto">
          <a:xfrm>
            <a:off x="246063" y="482600"/>
            <a:ext cx="8442325" cy="5842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684" name="AutoShape 4"/>
          <p:cNvSpPr>
            <a:spLocks noChangeArrowheads="1"/>
          </p:cNvSpPr>
          <p:nvPr/>
        </p:nvSpPr>
        <p:spPr bwMode="auto">
          <a:xfrm>
            <a:off x="3052763" y="41275"/>
            <a:ext cx="2698750" cy="57253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b="1">
              <a:solidFill>
                <a:srgbClr val="000000"/>
              </a:solidFill>
              <a:latin typeface="Times" pitchFamily="-112" charset="0"/>
            </a:endParaRPr>
          </a:p>
        </p:txBody>
      </p:sp>
      <p:sp>
        <p:nvSpPr>
          <p:cNvPr id="71727" name="AutoShape 7"/>
          <p:cNvSpPr>
            <a:spLocks noChangeArrowheads="1"/>
          </p:cNvSpPr>
          <p:nvPr/>
        </p:nvSpPr>
        <p:spPr bwMode="auto">
          <a:xfrm>
            <a:off x="199870" y="1809759"/>
            <a:ext cx="4178455" cy="1207734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15" name="AutoShape 19"/>
          <p:cNvSpPr>
            <a:spLocks noChangeArrowheads="1"/>
          </p:cNvSpPr>
          <p:nvPr/>
        </p:nvSpPr>
        <p:spPr bwMode="auto">
          <a:xfrm>
            <a:off x="186893" y="1108364"/>
            <a:ext cx="2057400" cy="6604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687" name="Rectangle 21"/>
          <p:cNvSpPr>
            <a:spLocks noChangeArrowheads="1"/>
          </p:cNvSpPr>
          <p:nvPr/>
        </p:nvSpPr>
        <p:spPr bwMode="auto">
          <a:xfrm>
            <a:off x="354013" y="65088"/>
            <a:ext cx="2381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b="1" dirty="0">
                <a:solidFill>
                  <a:srgbClr val="000000"/>
                </a:solidFill>
              </a:rPr>
              <a:t>The FRAME Routine</a:t>
            </a:r>
          </a:p>
        </p:txBody>
      </p:sp>
      <p:sp>
        <p:nvSpPr>
          <p:cNvPr id="71688" name="Rectangle 22"/>
          <p:cNvSpPr>
            <a:spLocks noChangeArrowheads="1"/>
          </p:cNvSpPr>
          <p:nvPr/>
        </p:nvSpPr>
        <p:spPr bwMode="auto">
          <a:xfrm>
            <a:off x="3943350" y="0"/>
            <a:ext cx="7905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 smtClean="0">
                <a:solidFill>
                  <a:srgbClr val="000000"/>
                </a:solidFill>
              </a:rPr>
              <a:t>Key </a:t>
            </a:r>
            <a:r>
              <a:rPr lang="en-US" altLang="en-US" sz="1000" b="1" dirty="0">
                <a:solidFill>
                  <a:srgbClr val="000000"/>
                </a:solidFill>
              </a:rPr>
              <a:t>Topic</a:t>
            </a:r>
          </a:p>
        </p:txBody>
      </p:sp>
      <p:sp>
        <p:nvSpPr>
          <p:cNvPr id="71689" name="Rectangle 23"/>
          <p:cNvSpPr>
            <a:spLocks noChangeArrowheads="1"/>
          </p:cNvSpPr>
          <p:nvPr/>
        </p:nvSpPr>
        <p:spPr bwMode="auto">
          <a:xfrm>
            <a:off x="186893" y="1108364"/>
            <a:ext cx="8778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rgbClr val="000000"/>
                </a:solidFill>
              </a:rPr>
              <a:t>Main idea</a:t>
            </a:r>
          </a:p>
        </p:txBody>
      </p:sp>
      <p:sp>
        <p:nvSpPr>
          <p:cNvPr id="71690" name="Rectangle 24"/>
          <p:cNvSpPr>
            <a:spLocks noChangeArrowheads="1"/>
          </p:cNvSpPr>
          <p:nvPr/>
        </p:nvSpPr>
        <p:spPr bwMode="auto">
          <a:xfrm>
            <a:off x="5703888" y="452438"/>
            <a:ext cx="7985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>
                <a:solidFill>
                  <a:srgbClr val="000000"/>
                </a:solidFill>
              </a:rPr>
              <a:t>is about…</a:t>
            </a:r>
          </a:p>
        </p:txBody>
      </p:sp>
      <p:sp>
        <p:nvSpPr>
          <p:cNvPr id="71713" name="AutoShape 29"/>
          <p:cNvSpPr>
            <a:spLocks noChangeArrowheads="1"/>
          </p:cNvSpPr>
          <p:nvPr/>
        </p:nvSpPr>
        <p:spPr bwMode="auto">
          <a:xfrm>
            <a:off x="4558660" y="1805425"/>
            <a:ext cx="4129728" cy="1207734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01" name="AutoShape 41"/>
          <p:cNvSpPr>
            <a:spLocks noChangeArrowheads="1"/>
          </p:cNvSpPr>
          <p:nvPr/>
        </p:nvSpPr>
        <p:spPr bwMode="auto">
          <a:xfrm>
            <a:off x="4559023" y="1108364"/>
            <a:ext cx="2057400" cy="6604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695" name="Rectangle 43"/>
          <p:cNvSpPr>
            <a:spLocks noChangeArrowheads="1"/>
          </p:cNvSpPr>
          <p:nvPr/>
        </p:nvSpPr>
        <p:spPr bwMode="auto">
          <a:xfrm>
            <a:off x="4559023" y="1108364"/>
            <a:ext cx="8778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rgbClr val="000000"/>
                </a:solidFill>
              </a:rPr>
              <a:t>Main idea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52763" y="142875"/>
            <a:ext cx="2651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Transformations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22966" y="1336835"/>
            <a:ext cx="1985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Translation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530875" y="1336835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Reflection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46063" y="614684"/>
            <a:ext cx="8442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</a:t>
            </a:r>
            <a:r>
              <a:rPr lang="en-US" sz="1200" dirty="0" smtClean="0"/>
              <a:t>dentifying and sketching translations, reflections, rotations, and dilations of a given polygon by graphing in the coordinate plane.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4552170" y="1809759"/>
            <a:ext cx="432715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Wingdings"/>
              <a:buChar char="à"/>
            </a:pPr>
            <a:r>
              <a:rPr lang="en-US" sz="1200" dirty="0" smtClean="0">
                <a:sym typeface="Wingdings" panose="05000000000000000000" pitchFamily="2" charset="2"/>
              </a:rPr>
              <a:t>You reflect over a line of reflection.</a:t>
            </a:r>
          </a:p>
          <a:p>
            <a:pPr marL="171450" lvl="0" indent="-171450">
              <a:buFont typeface="Wingdings"/>
              <a:buChar char="à"/>
            </a:pPr>
            <a:r>
              <a:rPr lang="en-US" sz="1200" dirty="0" smtClean="0">
                <a:sym typeface="Wingdings" panose="05000000000000000000" pitchFamily="2" charset="2"/>
              </a:rPr>
              <a:t>If you reflect over the x-axis the y-coordinate changes to its opposite.</a:t>
            </a:r>
          </a:p>
          <a:p>
            <a:pPr marL="171450" lvl="0" indent="-171450">
              <a:buFont typeface="Wingdings"/>
              <a:buChar char="à"/>
            </a:pPr>
            <a:r>
              <a:rPr lang="en-US" sz="1200" dirty="0" smtClean="0">
                <a:sym typeface="Wingdings" panose="05000000000000000000" pitchFamily="2" charset="2"/>
              </a:rPr>
              <a:t>If you reflect over the y-axis the x-coordinate changes to its opposite.</a:t>
            </a:r>
            <a:endParaRPr lang="en-US" sz="1200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6720105" y="3111698"/>
            <a:ext cx="0" cy="37463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71682" idx="2"/>
          </p:cNvCxnSpPr>
          <p:nvPr/>
        </p:nvCxnSpPr>
        <p:spPr bwMode="auto">
          <a:xfrm>
            <a:off x="4467226" y="1066800"/>
            <a:ext cx="0" cy="5791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 16"/>
          <p:cNvSpPr/>
          <p:nvPr/>
        </p:nvSpPr>
        <p:spPr>
          <a:xfrm>
            <a:off x="222966" y="1823742"/>
            <a:ext cx="4155359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Wingdings"/>
              <a:buChar char="à"/>
            </a:pPr>
            <a:r>
              <a:rPr lang="en-US" sz="1050" dirty="0" smtClean="0"/>
              <a:t>A </a:t>
            </a:r>
            <a:r>
              <a:rPr lang="en-US" sz="1050" dirty="0"/>
              <a:t>translation of a geometric figure is a slide of the figure in which all the points on the figure move the same distance in the same direction</a:t>
            </a:r>
            <a:r>
              <a:rPr lang="en-US" sz="1050" dirty="0" smtClean="0"/>
              <a:t>.</a:t>
            </a:r>
          </a:p>
          <a:p>
            <a:pPr marL="171450" lvl="0" indent="-171450">
              <a:buFont typeface="Wingdings"/>
              <a:buChar char="à"/>
            </a:pPr>
            <a:r>
              <a:rPr lang="en-US" sz="1050" dirty="0" smtClean="0"/>
              <a:t>Translate horizontally left or right (left subtract/ right add to the x-coordinate)</a:t>
            </a:r>
          </a:p>
          <a:p>
            <a:pPr marL="171450" lvl="0" indent="-171450">
              <a:buFont typeface="Wingdings"/>
              <a:buChar char="à"/>
            </a:pPr>
            <a:r>
              <a:rPr lang="en-US" sz="1050" dirty="0" smtClean="0"/>
              <a:t>Translate vertically up or down (down subtract/ up add to the y-coordinate)</a:t>
            </a:r>
            <a:endParaRPr lang="en-US" sz="1050" dirty="0"/>
          </a:p>
        </p:txBody>
      </p:sp>
      <p:cxnSp>
        <p:nvCxnSpPr>
          <p:cNvPr id="19" name="Straight Connector 18"/>
          <p:cNvCxnSpPr>
            <a:stCxn id="71727" idx="2"/>
          </p:cNvCxnSpPr>
          <p:nvPr/>
        </p:nvCxnSpPr>
        <p:spPr bwMode="auto">
          <a:xfrm flipH="1">
            <a:off x="2289097" y="3017493"/>
            <a:ext cx="1" cy="38405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276" y="3111698"/>
            <a:ext cx="1899709" cy="2755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716" y="3111699"/>
            <a:ext cx="1901293" cy="2755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285" y="3111698"/>
            <a:ext cx="1950580" cy="2755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355" y="3111698"/>
            <a:ext cx="2058965" cy="2755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2487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AutoShape 3"/>
          <p:cNvSpPr>
            <a:spLocks noChangeArrowheads="1"/>
          </p:cNvSpPr>
          <p:nvPr/>
        </p:nvSpPr>
        <p:spPr bwMode="auto">
          <a:xfrm>
            <a:off x="228600" y="6172200"/>
            <a:ext cx="8567738" cy="5334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7" name="AutoShape 7"/>
          <p:cNvSpPr>
            <a:spLocks noChangeArrowheads="1"/>
          </p:cNvSpPr>
          <p:nvPr/>
        </p:nvSpPr>
        <p:spPr bwMode="auto">
          <a:xfrm>
            <a:off x="152400" y="743446"/>
            <a:ext cx="4267200" cy="1345324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15" name="AutoShape 19"/>
          <p:cNvSpPr>
            <a:spLocks noChangeArrowheads="1"/>
          </p:cNvSpPr>
          <p:nvPr/>
        </p:nvSpPr>
        <p:spPr bwMode="auto">
          <a:xfrm>
            <a:off x="152400" y="152400"/>
            <a:ext cx="2057400" cy="5334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689" name="Rectangle 23"/>
          <p:cNvSpPr>
            <a:spLocks noChangeArrowheads="1"/>
          </p:cNvSpPr>
          <p:nvPr/>
        </p:nvSpPr>
        <p:spPr bwMode="auto">
          <a:xfrm>
            <a:off x="193964" y="121527"/>
            <a:ext cx="8778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rgbClr val="000000"/>
                </a:solidFill>
              </a:rPr>
              <a:t>Main idea</a:t>
            </a:r>
          </a:p>
        </p:txBody>
      </p:sp>
      <p:sp>
        <p:nvSpPr>
          <p:cNvPr id="71691" name="Rectangle 25"/>
          <p:cNvSpPr>
            <a:spLocks noChangeArrowheads="1"/>
          </p:cNvSpPr>
          <p:nvPr/>
        </p:nvSpPr>
        <p:spPr bwMode="auto">
          <a:xfrm>
            <a:off x="596974" y="5867400"/>
            <a:ext cx="783099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 smtClean="0">
                <a:solidFill>
                  <a:srgbClr val="000000"/>
                </a:solidFill>
              </a:rPr>
              <a:t>How does the transformation of a figure affect the size, shape, and position of that figure?</a:t>
            </a:r>
            <a:endParaRPr lang="en-US" altLang="en-US" sz="1400" b="1" dirty="0">
              <a:solidFill>
                <a:srgbClr val="000000"/>
              </a:solidFill>
            </a:endParaRPr>
          </a:p>
        </p:txBody>
      </p:sp>
      <p:sp>
        <p:nvSpPr>
          <p:cNvPr id="71713" name="AutoShape 29"/>
          <p:cNvSpPr>
            <a:spLocks noChangeArrowheads="1"/>
          </p:cNvSpPr>
          <p:nvPr/>
        </p:nvSpPr>
        <p:spPr bwMode="auto">
          <a:xfrm>
            <a:off x="4572000" y="743446"/>
            <a:ext cx="4343400" cy="1345324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695" name="Rectangle 43"/>
          <p:cNvSpPr>
            <a:spLocks noChangeArrowheads="1"/>
          </p:cNvSpPr>
          <p:nvPr/>
        </p:nvSpPr>
        <p:spPr bwMode="auto">
          <a:xfrm>
            <a:off x="4617541" y="144462"/>
            <a:ext cx="8778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rgbClr val="000000"/>
                </a:solidFill>
              </a:rPr>
              <a:t>Main idea</a:t>
            </a:r>
          </a:p>
        </p:txBody>
      </p:sp>
      <p:sp>
        <p:nvSpPr>
          <p:cNvPr id="49" name="AutoShape 19"/>
          <p:cNvSpPr>
            <a:spLocks noChangeArrowheads="1"/>
          </p:cNvSpPr>
          <p:nvPr/>
        </p:nvSpPr>
        <p:spPr bwMode="auto">
          <a:xfrm>
            <a:off x="4572000" y="152400"/>
            <a:ext cx="2057400" cy="5334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5875" y="280938"/>
            <a:ext cx="1968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Rotation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0" y="281781"/>
            <a:ext cx="2044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Dilation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228600" y="6208067"/>
            <a:ext cx="85677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Translations, rotations and reflections do not change the size or shape of a figure. A dilation of a figure and the original figure are similar (changes the size). Reflections, translations and rotations usually change the position of the figure.</a:t>
            </a:r>
            <a:endParaRPr lang="en-US" sz="1200" dirty="0"/>
          </a:p>
        </p:txBody>
      </p:sp>
      <p:cxnSp>
        <p:nvCxnSpPr>
          <p:cNvPr id="7" name="Straight Connector 6"/>
          <p:cNvCxnSpPr>
            <a:stCxn id="71691" idx="0"/>
          </p:cNvCxnSpPr>
          <p:nvPr/>
        </p:nvCxnSpPr>
        <p:spPr bwMode="auto">
          <a:xfrm flipV="1">
            <a:off x="4512469" y="0"/>
            <a:ext cx="0" cy="5867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0" y="5867400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Rectangle 12"/>
          <p:cNvSpPr/>
          <p:nvPr/>
        </p:nvSpPr>
        <p:spPr>
          <a:xfrm>
            <a:off x="4572000" y="743446"/>
            <a:ext cx="434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Wingdings"/>
              <a:buChar char="à"/>
            </a:pPr>
            <a:r>
              <a:rPr lang="en-US" sz="1200" dirty="0" smtClean="0">
                <a:sym typeface="Wingdings" panose="05000000000000000000" pitchFamily="2" charset="2"/>
              </a:rPr>
              <a:t>A</a:t>
            </a:r>
            <a:r>
              <a:rPr lang="en-US" sz="1200" dirty="0" smtClean="0"/>
              <a:t> </a:t>
            </a:r>
            <a:r>
              <a:rPr lang="en-US" sz="1200" dirty="0"/>
              <a:t>dilation of a geometric figure is a transformation that changes </a:t>
            </a:r>
            <a:r>
              <a:rPr lang="en-US" sz="1200" dirty="0" smtClean="0"/>
              <a:t>A the </a:t>
            </a:r>
            <a:r>
              <a:rPr lang="en-US" sz="1200" dirty="0"/>
              <a:t>size of a figure by scale factor to create a similar figure</a:t>
            </a:r>
            <a:r>
              <a:rPr lang="en-US" sz="1200" dirty="0" smtClean="0"/>
              <a:t>.</a:t>
            </a:r>
          </a:p>
          <a:p>
            <a:pPr marL="171450" lvl="0" indent="-171450">
              <a:buFont typeface="Wingdings"/>
              <a:buChar char="à"/>
            </a:pPr>
            <a:r>
              <a:rPr lang="en-US" sz="1200" dirty="0" smtClean="0"/>
              <a:t>When the scale factor “a” is:</a:t>
            </a:r>
          </a:p>
          <a:p>
            <a:pPr marL="628650" lvl="1" indent="-171450">
              <a:buFont typeface="Wingdings"/>
              <a:buChar char="à"/>
            </a:pPr>
            <a:r>
              <a:rPr lang="en-US" sz="1200" dirty="0" smtClean="0"/>
              <a:t>Greater than 1 the pre-image is enlarged</a:t>
            </a:r>
          </a:p>
          <a:p>
            <a:pPr marL="628650" lvl="1" indent="-171450">
              <a:buFont typeface="Wingdings"/>
              <a:buChar char="à"/>
            </a:pPr>
            <a:r>
              <a:rPr lang="en-US" sz="1200" dirty="0" smtClean="0"/>
              <a:t>Less than 1 the pre-image is reduced</a:t>
            </a:r>
          </a:p>
          <a:p>
            <a:pPr marL="628650" lvl="1" indent="-171450">
              <a:buFont typeface="Wingdings"/>
              <a:buChar char="à"/>
            </a:pPr>
            <a:r>
              <a:rPr lang="en-US" sz="1200" dirty="0" smtClean="0"/>
              <a:t>Equal to 1 the pre-image stays the same</a:t>
            </a:r>
          </a:p>
          <a:p>
            <a:pPr marL="171450" lvl="0" indent="-171450">
              <a:buFont typeface="Wingdings"/>
              <a:buChar char="à"/>
            </a:pPr>
            <a:endParaRPr lang="en-US" sz="1200" dirty="0"/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6743700" y="2088770"/>
            <a:ext cx="0" cy="37786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152400" y="728515"/>
                <a:ext cx="4267200" cy="14192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lvl="0" indent="-171450">
                  <a:buFont typeface="Wingdings"/>
                  <a:buChar char="à"/>
                </a:pPr>
                <a:r>
                  <a:rPr lang="en-US" sz="900" dirty="0" smtClean="0"/>
                  <a:t>A </a:t>
                </a:r>
                <a:r>
                  <a:rPr lang="en-US" sz="900" dirty="0"/>
                  <a:t>rotation of a geometric figure is a turn of the figure around a fixed point. The point may or may not be on the figure. </a:t>
                </a:r>
                <a:r>
                  <a:rPr lang="en-US" sz="900" dirty="0" smtClean="0"/>
                  <a:t>The fixed </a:t>
                </a:r>
                <a:r>
                  <a:rPr lang="en-US" sz="900" dirty="0"/>
                  <a:t>point is called the center of rotation</a:t>
                </a:r>
                <a:r>
                  <a:rPr lang="en-US" sz="900" dirty="0" smtClean="0"/>
                  <a:t>.</a:t>
                </a:r>
              </a:p>
              <a:p>
                <a:pPr marL="171450" lvl="0" indent="-171450">
                  <a:buFont typeface="Wingdings"/>
                  <a:buChar char="à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9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9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9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m:rPr>
                        <m:sty m:val="p"/>
                      </m:rPr>
                      <a:rPr lang="en-US" sz="900" b="0" i="0" smtClean="0">
                        <a:latin typeface="Cambria Math"/>
                      </a:rPr>
                      <m:t>turn</m:t>
                    </m:r>
                    <m:r>
                      <a:rPr lang="en-US" sz="900" b="0" i="0" smtClean="0">
                        <a:latin typeface="Cambria Math"/>
                      </a:rPr>
                      <m:t>=90</m:t>
                    </m:r>
                    <m:r>
                      <a:rPr lang="en-US" sz="900" b="0" i="1" smtClean="0">
                        <a:latin typeface="Cambria Math"/>
                        <a:ea typeface="Cambria Math"/>
                      </a:rPr>
                      <m:t>°    </m:t>
                    </m:r>
                    <m:f>
                      <m:fPr>
                        <m:ctrlPr>
                          <a:rPr lang="en-US" sz="9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9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9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900" b="0" i="1" smtClean="0">
                        <a:latin typeface="Cambria Math"/>
                        <a:ea typeface="Cambria Math"/>
                      </a:rPr>
                      <m:t>𝑡𝑢𝑟𝑛</m:t>
                    </m:r>
                    <m:r>
                      <a:rPr lang="en-US" sz="900" b="0" i="1" smtClean="0">
                        <a:latin typeface="Cambria Math"/>
                        <a:ea typeface="Cambria Math"/>
                      </a:rPr>
                      <m:t>=180°  </m:t>
                    </m:r>
                    <m:f>
                      <m:fPr>
                        <m:ctrlPr>
                          <a:rPr lang="en-US" sz="9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9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num>
                      <m:den>
                        <m:r>
                          <a:rPr lang="en-US" sz="900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  <m:r>
                      <a:rPr lang="en-US" sz="900" b="0" i="1" smtClean="0">
                        <a:latin typeface="Cambria Math"/>
                        <a:ea typeface="Cambria Math"/>
                      </a:rPr>
                      <m:t>𝑡𝑢𝑟𝑛</m:t>
                    </m:r>
                    <m:r>
                      <a:rPr lang="en-US" sz="900" b="0" i="1" smtClean="0">
                        <a:latin typeface="Cambria Math"/>
                        <a:ea typeface="Cambria Math"/>
                      </a:rPr>
                      <m:t>=270°   </m:t>
                    </m:r>
                    <m:r>
                      <a:rPr lang="en-US" sz="900" b="0" i="1" smtClean="0">
                        <a:latin typeface="Cambria Math"/>
                        <a:ea typeface="Cambria Math"/>
                      </a:rPr>
                      <m:t>𝑓𝑢𝑙𝑙</m:t>
                    </m:r>
                    <m:r>
                      <a:rPr lang="en-US" sz="9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900" b="0" i="1" smtClean="0">
                        <a:latin typeface="Cambria Math"/>
                        <a:ea typeface="Cambria Math"/>
                      </a:rPr>
                      <m:t>𝑡𝑢𝑟𝑛</m:t>
                    </m:r>
                    <m:r>
                      <a:rPr lang="en-US" sz="900" b="0" i="1" smtClean="0">
                        <a:latin typeface="Cambria Math"/>
                        <a:ea typeface="Cambria Math"/>
                      </a:rPr>
                      <m:t>=360°</m:t>
                    </m:r>
                  </m:oMath>
                </a14:m>
                <a:endParaRPr lang="en-US" sz="900" dirty="0" smtClean="0"/>
              </a:p>
              <a:p>
                <a:pPr marL="171450" lvl="0" indent="-171450">
                  <a:buFont typeface="Wingdings"/>
                  <a:buChar char="à"/>
                </a:pPr>
                <a:r>
                  <a:rPr lang="en-US" sz="900" dirty="0" smtClean="0"/>
                  <a:t>Rotate </a:t>
                </a:r>
                <a14:m>
                  <m:oMath xmlns:m="http://schemas.openxmlformats.org/officeDocument/2006/math">
                    <m:r>
                      <a:rPr lang="en-US" sz="900" b="0" i="1" smtClean="0">
                        <a:latin typeface="Cambria Math"/>
                      </a:rPr>
                      <m:t>180</m:t>
                    </m:r>
                    <m:r>
                      <a:rPr lang="en-US" sz="900" b="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sz="900" dirty="0" smtClean="0"/>
                  <a:t> change x and y coordinate to their opposites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9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9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9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900" b="0" i="1" smtClean="0">
                            <a:latin typeface="Cambria Math"/>
                          </a:rPr>
                          <m:t>, −</m:t>
                        </m:r>
                        <m:r>
                          <a:rPr lang="en-US" sz="900" b="0" i="1" smtClean="0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endParaRPr lang="en-US" sz="900" b="0" dirty="0" smtClean="0"/>
              </a:p>
              <a:p>
                <a:pPr marL="171450" lvl="0" indent="-171450">
                  <a:buFont typeface="Wingdings"/>
                  <a:buChar char="à"/>
                </a:pPr>
                <a:r>
                  <a:rPr lang="en-US" sz="900" dirty="0" smtClean="0"/>
                  <a:t>Rotate </a:t>
                </a:r>
                <a14:m>
                  <m:oMath xmlns:m="http://schemas.openxmlformats.org/officeDocument/2006/math">
                    <m:r>
                      <a:rPr lang="en-US" sz="900" b="0" i="1" smtClean="0">
                        <a:latin typeface="Cambria Math"/>
                      </a:rPr>
                      <m:t>90</m:t>
                    </m:r>
                    <m:r>
                      <a:rPr lang="en-US" sz="900" b="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sz="900" dirty="0" smtClean="0"/>
                  <a:t> clockwise switch places of x and y coordinate and change x coordinate to its opposite </a:t>
                </a:r>
                <a14:m>
                  <m:oMath xmlns:m="http://schemas.openxmlformats.org/officeDocument/2006/math">
                    <m:r>
                      <a:rPr lang="en-US" sz="900" b="0" i="1" smtClean="0">
                        <a:latin typeface="Cambria Math"/>
                      </a:rPr>
                      <m:t>(</m:t>
                    </m:r>
                    <m:r>
                      <a:rPr lang="en-US" sz="900" b="0" i="1" smtClean="0">
                        <a:latin typeface="Cambria Math"/>
                      </a:rPr>
                      <m:t>𝑦</m:t>
                    </m:r>
                    <m:r>
                      <a:rPr lang="en-US" sz="900" b="0" i="1" smtClean="0">
                        <a:latin typeface="Cambria Math"/>
                      </a:rPr>
                      <m:t>, −</m:t>
                    </m:r>
                    <m:r>
                      <a:rPr lang="en-US" sz="900" b="0" i="1" smtClean="0">
                        <a:latin typeface="Cambria Math"/>
                      </a:rPr>
                      <m:t>𝑥</m:t>
                    </m:r>
                    <m:r>
                      <a:rPr lang="en-US" sz="900" b="0" i="1" smtClean="0">
                        <a:latin typeface="Cambria Math"/>
                      </a:rPr>
                      <m:t>)</m:t>
                    </m:r>
                  </m:oMath>
                </a14:m>
                <a:endParaRPr lang="en-US" sz="900" dirty="0" smtClean="0"/>
              </a:p>
              <a:p>
                <a:pPr marL="171450" lvl="0" indent="-171450">
                  <a:buFont typeface="Wingdings"/>
                  <a:buChar char="à"/>
                </a:pPr>
                <a:r>
                  <a:rPr lang="en-US" sz="900" dirty="0" smtClean="0"/>
                  <a:t>Rotate </a:t>
                </a:r>
                <a14:m>
                  <m:oMath xmlns:m="http://schemas.openxmlformats.org/officeDocument/2006/math">
                    <m:r>
                      <a:rPr lang="en-US" sz="900" b="0" i="1" smtClean="0">
                        <a:latin typeface="Cambria Math"/>
                      </a:rPr>
                      <m:t>90</m:t>
                    </m:r>
                    <m:r>
                      <a:rPr lang="en-US" sz="900" b="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sz="900" dirty="0" smtClean="0"/>
                  <a:t> counter clockwise switch places of x and y coordinate and change the y coordinate to its opposite </a:t>
                </a:r>
                <a14:m>
                  <m:oMath xmlns:m="http://schemas.openxmlformats.org/officeDocument/2006/math">
                    <m:r>
                      <a:rPr lang="en-US" sz="900" b="0" i="1" smtClean="0">
                        <a:latin typeface="Cambria Math"/>
                      </a:rPr>
                      <m:t>(−</m:t>
                    </m:r>
                    <m:r>
                      <a:rPr lang="en-US" sz="900" b="0" i="1" smtClean="0">
                        <a:latin typeface="Cambria Math"/>
                      </a:rPr>
                      <m:t>𝑦</m:t>
                    </m:r>
                    <m:r>
                      <a:rPr lang="en-US" sz="900" b="0" i="1" smtClean="0">
                        <a:latin typeface="Cambria Math"/>
                      </a:rPr>
                      <m:t>, </m:t>
                    </m:r>
                    <m:r>
                      <a:rPr lang="en-US" sz="900" b="0" i="1" smtClean="0">
                        <a:latin typeface="Cambria Math"/>
                      </a:rPr>
                      <m:t>𝑥</m:t>
                    </m:r>
                    <m:r>
                      <a:rPr lang="en-US" sz="900" b="0" i="1" smtClean="0">
                        <a:latin typeface="Cambria Math"/>
                      </a:rPr>
                      <m:t>)</m:t>
                    </m:r>
                  </m:oMath>
                </a14:m>
                <a:endParaRPr lang="en-US" sz="900" dirty="0" smtClean="0"/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728515"/>
                <a:ext cx="4267200" cy="1419299"/>
              </a:xfrm>
              <a:prstGeom prst="rect">
                <a:avLst/>
              </a:prstGeom>
              <a:blipFill rotWithShape="1">
                <a:blip r:embed="rId3"/>
                <a:stretch>
                  <a:fillRect r="-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>
            <a:stCxn id="71727" idx="2"/>
          </p:cNvCxnSpPr>
          <p:nvPr/>
        </p:nvCxnSpPr>
        <p:spPr bwMode="auto">
          <a:xfrm>
            <a:off x="2286000" y="2088770"/>
            <a:ext cx="0" cy="37786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541" y="2147814"/>
            <a:ext cx="1998882" cy="2424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3423" y="2147814"/>
            <a:ext cx="2029169" cy="2424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147814"/>
            <a:ext cx="1981200" cy="2424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22" y="2147291"/>
            <a:ext cx="2029376" cy="2424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2487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2"/>
          <p:cNvSpPr>
            <a:spLocks noChangeArrowheads="1"/>
          </p:cNvSpPr>
          <p:nvPr/>
        </p:nvSpPr>
        <p:spPr bwMode="auto">
          <a:xfrm>
            <a:off x="246063" y="482600"/>
            <a:ext cx="8442325" cy="5842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684" name="AutoShape 4"/>
          <p:cNvSpPr>
            <a:spLocks noChangeArrowheads="1"/>
          </p:cNvSpPr>
          <p:nvPr/>
        </p:nvSpPr>
        <p:spPr bwMode="auto">
          <a:xfrm>
            <a:off x="3052763" y="41275"/>
            <a:ext cx="2698750" cy="57253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b="1">
              <a:solidFill>
                <a:srgbClr val="000000"/>
              </a:solidFill>
              <a:latin typeface="Times" pitchFamily="-112" charset="0"/>
            </a:endParaRPr>
          </a:p>
        </p:txBody>
      </p:sp>
      <p:sp>
        <p:nvSpPr>
          <p:cNvPr id="71727" name="AutoShape 7"/>
          <p:cNvSpPr>
            <a:spLocks noChangeArrowheads="1"/>
          </p:cNvSpPr>
          <p:nvPr/>
        </p:nvSpPr>
        <p:spPr bwMode="auto">
          <a:xfrm>
            <a:off x="199870" y="1809759"/>
            <a:ext cx="4178455" cy="1207734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15" name="AutoShape 19"/>
          <p:cNvSpPr>
            <a:spLocks noChangeArrowheads="1"/>
          </p:cNvSpPr>
          <p:nvPr/>
        </p:nvSpPr>
        <p:spPr bwMode="auto">
          <a:xfrm>
            <a:off x="186893" y="1108364"/>
            <a:ext cx="2057400" cy="6604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687" name="Rectangle 21"/>
          <p:cNvSpPr>
            <a:spLocks noChangeArrowheads="1"/>
          </p:cNvSpPr>
          <p:nvPr/>
        </p:nvSpPr>
        <p:spPr bwMode="auto">
          <a:xfrm>
            <a:off x="354013" y="65088"/>
            <a:ext cx="2381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b="1" dirty="0">
                <a:solidFill>
                  <a:srgbClr val="000000"/>
                </a:solidFill>
              </a:rPr>
              <a:t>The FRAME Routine</a:t>
            </a:r>
          </a:p>
        </p:txBody>
      </p:sp>
      <p:sp>
        <p:nvSpPr>
          <p:cNvPr id="71688" name="Rectangle 22"/>
          <p:cNvSpPr>
            <a:spLocks noChangeArrowheads="1"/>
          </p:cNvSpPr>
          <p:nvPr/>
        </p:nvSpPr>
        <p:spPr bwMode="auto">
          <a:xfrm>
            <a:off x="3943350" y="0"/>
            <a:ext cx="7905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 smtClean="0">
                <a:solidFill>
                  <a:srgbClr val="000000"/>
                </a:solidFill>
              </a:rPr>
              <a:t>Key </a:t>
            </a:r>
            <a:r>
              <a:rPr lang="en-US" altLang="en-US" sz="1000" b="1" dirty="0">
                <a:solidFill>
                  <a:srgbClr val="000000"/>
                </a:solidFill>
              </a:rPr>
              <a:t>Topic</a:t>
            </a:r>
          </a:p>
        </p:txBody>
      </p:sp>
      <p:sp>
        <p:nvSpPr>
          <p:cNvPr id="71689" name="Rectangle 23"/>
          <p:cNvSpPr>
            <a:spLocks noChangeArrowheads="1"/>
          </p:cNvSpPr>
          <p:nvPr/>
        </p:nvSpPr>
        <p:spPr bwMode="auto">
          <a:xfrm>
            <a:off x="186893" y="1108364"/>
            <a:ext cx="8778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rgbClr val="000000"/>
                </a:solidFill>
              </a:rPr>
              <a:t>Main idea</a:t>
            </a:r>
          </a:p>
        </p:txBody>
      </p:sp>
      <p:sp>
        <p:nvSpPr>
          <p:cNvPr id="71690" name="Rectangle 24"/>
          <p:cNvSpPr>
            <a:spLocks noChangeArrowheads="1"/>
          </p:cNvSpPr>
          <p:nvPr/>
        </p:nvSpPr>
        <p:spPr bwMode="auto">
          <a:xfrm>
            <a:off x="5703888" y="452438"/>
            <a:ext cx="7985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>
                <a:solidFill>
                  <a:srgbClr val="000000"/>
                </a:solidFill>
              </a:rPr>
              <a:t>is about…</a:t>
            </a:r>
          </a:p>
        </p:txBody>
      </p:sp>
      <p:sp>
        <p:nvSpPr>
          <p:cNvPr id="71713" name="AutoShape 29"/>
          <p:cNvSpPr>
            <a:spLocks noChangeArrowheads="1"/>
          </p:cNvSpPr>
          <p:nvPr/>
        </p:nvSpPr>
        <p:spPr bwMode="auto">
          <a:xfrm>
            <a:off x="4558660" y="1805425"/>
            <a:ext cx="4129728" cy="1207734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01" name="AutoShape 41"/>
          <p:cNvSpPr>
            <a:spLocks noChangeArrowheads="1"/>
          </p:cNvSpPr>
          <p:nvPr/>
        </p:nvSpPr>
        <p:spPr bwMode="auto">
          <a:xfrm>
            <a:off x="4559023" y="1108364"/>
            <a:ext cx="2057400" cy="6604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695" name="Rectangle 43"/>
          <p:cNvSpPr>
            <a:spLocks noChangeArrowheads="1"/>
          </p:cNvSpPr>
          <p:nvPr/>
        </p:nvSpPr>
        <p:spPr bwMode="auto">
          <a:xfrm>
            <a:off x="4559023" y="1108364"/>
            <a:ext cx="8778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rgbClr val="000000"/>
                </a:solidFill>
              </a:rPr>
              <a:t>Main idea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52763" y="142875"/>
            <a:ext cx="2651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Transformations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22966" y="1336835"/>
            <a:ext cx="1985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Translation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530875" y="1336835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Reflection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46063" y="614684"/>
            <a:ext cx="8442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</a:t>
            </a:r>
            <a:r>
              <a:rPr lang="en-US" sz="1200" dirty="0" smtClean="0"/>
              <a:t>dentifying and sketching translations, reflections, rotations, and dilations of a given polygon by graphing in the coordinate plane.</a:t>
            </a:r>
            <a:endParaRPr lang="en-US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883" y="3110713"/>
            <a:ext cx="1587532" cy="153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7590" y="3111699"/>
            <a:ext cx="1533704" cy="1536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 bwMode="auto">
          <a:xfrm>
            <a:off x="6720105" y="3111698"/>
            <a:ext cx="0" cy="37463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71682" idx="2"/>
          </p:cNvCxnSpPr>
          <p:nvPr/>
        </p:nvCxnSpPr>
        <p:spPr bwMode="auto">
          <a:xfrm>
            <a:off x="4467226" y="1066800"/>
            <a:ext cx="0" cy="5791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4558660" y="4648200"/>
            <a:ext cx="20855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Reflect over the y-axis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6857999" y="4648199"/>
            <a:ext cx="20213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Reflect over the x-axis</a:t>
            </a:r>
            <a:endParaRPr lang="en-US" sz="1400" dirty="0"/>
          </a:p>
        </p:txBody>
      </p:sp>
      <p:cxnSp>
        <p:nvCxnSpPr>
          <p:cNvPr id="19" name="Straight Connector 18"/>
          <p:cNvCxnSpPr>
            <a:stCxn id="71727" idx="2"/>
          </p:cNvCxnSpPr>
          <p:nvPr/>
        </p:nvCxnSpPr>
        <p:spPr bwMode="auto">
          <a:xfrm flipH="1">
            <a:off x="2289097" y="3017493"/>
            <a:ext cx="1" cy="38405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749" y="3047154"/>
            <a:ext cx="1629687" cy="1601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222966" y="4648201"/>
            <a:ext cx="1985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Translate </a:t>
            </a:r>
            <a:r>
              <a:rPr lang="en-US" sz="1200" dirty="0"/>
              <a:t>2</a:t>
            </a:r>
            <a:r>
              <a:rPr lang="en-US" sz="1200" dirty="0" smtClean="0"/>
              <a:t> units right and 1 unit down</a:t>
            </a:r>
            <a:endParaRPr lang="en-US" sz="12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1" y="3079426"/>
            <a:ext cx="1594870" cy="156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2393072" y="4648201"/>
            <a:ext cx="1985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Translate </a:t>
            </a:r>
            <a:r>
              <a:rPr lang="en-US" sz="1200" dirty="0"/>
              <a:t>3</a:t>
            </a:r>
            <a:r>
              <a:rPr lang="en-US" sz="1200" dirty="0" smtClean="0"/>
              <a:t> units left and 4 unit up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99775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AutoShape 3"/>
          <p:cNvSpPr>
            <a:spLocks noChangeArrowheads="1"/>
          </p:cNvSpPr>
          <p:nvPr/>
        </p:nvSpPr>
        <p:spPr bwMode="auto">
          <a:xfrm>
            <a:off x="228600" y="6172200"/>
            <a:ext cx="8567738" cy="5334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7" name="AutoShape 7"/>
          <p:cNvSpPr>
            <a:spLocks noChangeArrowheads="1"/>
          </p:cNvSpPr>
          <p:nvPr/>
        </p:nvSpPr>
        <p:spPr bwMode="auto">
          <a:xfrm>
            <a:off x="152400" y="743446"/>
            <a:ext cx="4267200" cy="1345324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15" name="AutoShape 19"/>
          <p:cNvSpPr>
            <a:spLocks noChangeArrowheads="1"/>
          </p:cNvSpPr>
          <p:nvPr/>
        </p:nvSpPr>
        <p:spPr bwMode="auto">
          <a:xfrm>
            <a:off x="152400" y="152400"/>
            <a:ext cx="2057400" cy="5334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689" name="Rectangle 23"/>
          <p:cNvSpPr>
            <a:spLocks noChangeArrowheads="1"/>
          </p:cNvSpPr>
          <p:nvPr/>
        </p:nvSpPr>
        <p:spPr bwMode="auto">
          <a:xfrm>
            <a:off x="193964" y="121527"/>
            <a:ext cx="8778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rgbClr val="000000"/>
                </a:solidFill>
              </a:rPr>
              <a:t>Main idea</a:t>
            </a:r>
          </a:p>
        </p:txBody>
      </p:sp>
      <p:sp>
        <p:nvSpPr>
          <p:cNvPr id="71691" name="Rectangle 25"/>
          <p:cNvSpPr>
            <a:spLocks noChangeArrowheads="1"/>
          </p:cNvSpPr>
          <p:nvPr/>
        </p:nvSpPr>
        <p:spPr bwMode="auto">
          <a:xfrm>
            <a:off x="596974" y="5867400"/>
            <a:ext cx="783099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 smtClean="0">
                <a:solidFill>
                  <a:srgbClr val="000000"/>
                </a:solidFill>
              </a:rPr>
              <a:t>How does the transformation of a figure affect the size, shape, and position of that figure?</a:t>
            </a:r>
            <a:endParaRPr lang="en-US" altLang="en-US" sz="1400" b="1" dirty="0">
              <a:solidFill>
                <a:srgbClr val="000000"/>
              </a:solidFill>
            </a:endParaRPr>
          </a:p>
        </p:txBody>
      </p:sp>
      <p:sp>
        <p:nvSpPr>
          <p:cNvPr id="71713" name="AutoShape 29"/>
          <p:cNvSpPr>
            <a:spLocks noChangeArrowheads="1"/>
          </p:cNvSpPr>
          <p:nvPr/>
        </p:nvSpPr>
        <p:spPr bwMode="auto">
          <a:xfrm>
            <a:off x="4572000" y="743446"/>
            <a:ext cx="4343400" cy="1345324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695" name="Rectangle 43"/>
          <p:cNvSpPr>
            <a:spLocks noChangeArrowheads="1"/>
          </p:cNvSpPr>
          <p:nvPr/>
        </p:nvSpPr>
        <p:spPr bwMode="auto">
          <a:xfrm>
            <a:off x="4617541" y="144462"/>
            <a:ext cx="8778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rgbClr val="000000"/>
                </a:solidFill>
              </a:rPr>
              <a:t>Main idea</a:t>
            </a:r>
          </a:p>
        </p:txBody>
      </p:sp>
      <p:sp>
        <p:nvSpPr>
          <p:cNvPr id="49" name="AutoShape 19"/>
          <p:cNvSpPr>
            <a:spLocks noChangeArrowheads="1"/>
          </p:cNvSpPr>
          <p:nvPr/>
        </p:nvSpPr>
        <p:spPr bwMode="auto">
          <a:xfrm>
            <a:off x="4572000" y="152400"/>
            <a:ext cx="2057400" cy="5334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5875" y="280938"/>
            <a:ext cx="1968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Rotation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0" y="281781"/>
            <a:ext cx="2044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Dilation</a:t>
            </a:r>
            <a:endParaRPr lang="en-US" sz="2400" dirty="0"/>
          </a:p>
        </p:txBody>
      </p:sp>
      <p:cxnSp>
        <p:nvCxnSpPr>
          <p:cNvPr id="7" name="Straight Connector 6"/>
          <p:cNvCxnSpPr>
            <a:stCxn id="71691" idx="0"/>
          </p:cNvCxnSpPr>
          <p:nvPr/>
        </p:nvCxnSpPr>
        <p:spPr bwMode="auto">
          <a:xfrm flipV="1">
            <a:off x="4512469" y="0"/>
            <a:ext cx="0" cy="5867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0" y="5867400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6743700" y="2088770"/>
            <a:ext cx="0" cy="37786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71727" idx="2"/>
          </p:cNvCxnSpPr>
          <p:nvPr/>
        </p:nvCxnSpPr>
        <p:spPr bwMode="auto">
          <a:xfrm>
            <a:off x="2286000" y="2088770"/>
            <a:ext cx="0" cy="37786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44" y="2129144"/>
            <a:ext cx="1481712" cy="1484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129143"/>
            <a:ext cx="1487160" cy="1484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792" y="2147814"/>
            <a:ext cx="1473815" cy="146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9145" y="2147815"/>
            <a:ext cx="1479356" cy="14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41286" y="3613646"/>
                <a:ext cx="2057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Rotate triangle ABC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/>
                      </a:rPr>
                      <m:t>180</m:t>
                    </m:r>
                    <m:r>
                      <a:rPr lang="en-US" sz="1200" i="1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86" y="3613646"/>
                <a:ext cx="2057400" cy="276999"/>
              </a:xfrm>
              <a:prstGeom prst="rect">
                <a:avLst/>
              </a:prstGeom>
              <a:blipFill rotWithShape="1">
                <a:blip r:embed="rId8"/>
                <a:stretch>
                  <a:fillRect t="-2222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2285999" y="3613646"/>
                <a:ext cx="222646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200" dirty="0"/>
                  <a:t>Rotate triangle ABC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latin typeface="Cambria Math"/>
                      </a:rPr>
                      <m:t>9</m:t>
                    </m:r>
                    <m:r>
                      <a:rPr lang="en-US" sz="1200" i="1">
                        <a:latin typeface="Cambria Math"/>
                      </a:rPr>
                      <m:t>0</m:t>
                    </m:r>
                    <m:r>
                      <a:rPr lang="en-US" sz="1200" i="1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sz="1200" dirty="0" smtClean="0"/>
                  <a:t> counter-clockwise:</a:t>
                </a:r>
                <a:endParaRPr lang="en-US" sz="12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999" y="3613646"/>
                <a:ext cx="2226469" cy="461665"/>
              </a:xfrm>
              <a:prstGeom prst="rect">
                <a:avLst/>
              </a:prstGeom>
              <a:blipFill rotWithShape="1">
                <a:blip r:embed="rId9"/>
                <a:stretch>
                  <a:fillRect t="-1316" b="-7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4512469" y="3613646"/>
            <a:ext cx="2231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Dilate triangle ABC by a scale factor of 2</a:t>
            </a:r>
            <a:endParaRPr lang="en-US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803207" y="3613646"/>
                <a:ext cx="2231231" cy="537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Dilate triangle ABC by a scale factor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2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3207" y="3613646"/>
                <a:ext cx="2231231" cy="537776"/>
              </a:xfrm>
              <a:prstGeom prst="rect">
                <a:avLst/>
              </a:prstGeom>
              <a:blipFill rotWithShape="1">
                <a:blip r:embed="rId10"/>
                <a:stretch>
                  <a:fillRect t="-11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730350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  <a:ea typeface="ＭＳ Ｐゴシック" pitchFamily="-110" charset="-128"/>
            <a:cs typeface="ＭＳ Ｐゴシック" pitchFamily="-11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  <a:ea typeface="ＭＳ Ｐゴシック" pitchFamily="-110" charset="-128"/>
            <a:cs typeface="ＭＳ Ｐゴシック" pitchFamily="-11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  <a:ea typeface="ＭＳ Ｐゴシック" pitchFamily="-110" charset="-128"/>
            <a:cs typeface="ＭＳ Ｐゴシック" pitchFamily="-11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  <a:ea typeface="ＭＳ Ｐゴシック" pitchFamily="-110" charset="-128"/>
            <a:cs typeface="ＭＳ Ｐゴシック" pitchFamily="-11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517</Words>
  <Application>Microsoft Office PowerPoint</Application>
  <PresentationFormat>On-screen Show (4:3)</PresentationFormat>
  <Paragraphs>57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Blank Presentation</vt:lpstr>
      <vt:lpstr>1_Blank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 Dulin</dc:creator>
  <cp:lastModifiedBy>Luke Dulin</cp:lastModifiedBy>
  <cp:revision>22</cp:revision>
  <dcterms:created xsi:type="dcterms:W3CDTF">2014-03-16T01:25:13Z</dcterms:created>
  <dcterms:modified xsi:type="dcterms:W3CDTF">2014-03-20T10:57:10Z</dcterms:modified>
</cp:coreProperties>
</file>