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765A2-7143-434F-9201-D40AA2B668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62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80968-FB79-478A-9E00-A5A83C7036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5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53FBB-364D-48B2-A885-2AC2E9431E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56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5408-BE08-46BB-9594-94C8A33840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8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6AD1C-5C02-47C0-BD4B-8B7EC0B851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5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CD82C-DFE1-4EE0-8AEF-05286ABE04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1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502B-18B6-4D42-929E-F764A1A094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7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E458-7CB7-4C31-A861-81C6DA4311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47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0D04C-A80E-450A-B442-A465745811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9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E0CE2-5E6B-4941-B20A-1412ED0075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6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3DE5B-7066-4BB7-B317-7ED4DDE494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3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8FD82-5CA5-4CF1-8CF9-A47D69D1F4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5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C7EF557-7F10-4F6B-AA82-D10F96A0D90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57200"/>
            <a:ext cx="8839200" cy="4191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z="1600" dirty="0" smtClean="0"/>
              <a:t>             </a:t>
            </a:r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classifying, comparing, and contrasting properties of quadrilaterals, which have four sides and four angles.</a:t>
            </a: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152400" y="990600"/>
            <a:ext cx="1981200" cy="320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>
            <a:off x="2514600" y="990600"/>
            <a:ext cx="1905000" cy="320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3" name="AutoShape 6"/>
          <p:cNvSpPr>
            <a:spLocks noChangeArrowheads="1"/>
          </p:cNvSpPr>
          <p:nvPr/>
        </p:nvSpPr>
        <p:spPr bwMode="auto">
          <a:xfrm>
            <a:off x="4876800" y="990600"/>
            <a:ext cx="1905000" cy="32242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4" name="AutoShape 7"/>
          <p:cNvSpPr>
            <a:spLocks noChangeArrowheads="1"/>
          </p:cNvSpPr>
          <p:nvPr/>
        </p:nvSpPr>
        <p:spPr bwMode="auto">
          <a:xfrm>
            <a:off x="7010400" y="990600"/>
            <a:ext cx="1905000" cy="32242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5" name="AutoShape 9"/>
          <p:cNvSpPr>
            <a:spLocks noChangeArrowheads="1"/>
          </p:cNvSpPr>
          <p:nvPr/>
        </p:nvSpPr>
        <p:spPr bwMode="auto">
          <a:xfrm>
            <a:off x="7010400" y="3733800"/>
            <a:ext cx="1905000" cy="2444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4876800" y="3733800"/>
            <a:ext cx="1905000" cy="2444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7" name="AutoShape 11"/>
          <p:cNvSpPr>
            <a:spLocks noChangeArrowheads="1"/>
          </p:cNvSpPr>
          <p:nvPr/>
        </p:nvSpPr>
        <p:spPr bwMode="auto">
          <a:xfrm>
            <a:off x="152400" y="3733800"/>
            <a:ext cx="1981200" cy="2444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8" name="AutoShape 12"/>
          <p:cNvSpPr>
            <a:spLocks noChangeArrowheads="1"/>
          </p:cNvSpPr>
          <p:nvPr/>
        </p:nvSpPr>
        <p:spPr bwMode="auto">
          <a:xfrm>
            <a:off x="2514600" y="3733800"/>
            <a:ext cx="1905000" cy="2444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9" name="AutoShape 13"/>
          <p:cNvSpPr>
            <a:spLocks noChangeArrowheads="1"/>
          </p:cNvSpPr>
          <p:nvPr/>
        </p:nvSpPr>
        <p:spPr bwMode="auto">
          <a:xfrm>
            <a:off x="152400" y="1311275"/>
            <a:ext cx="1981200" cy="2270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0" name="AutoShape 14"/>
          <p:cNvSpPr>
            <a:spLocks noChangeArrowheads="1"/>
          </p:cNvSpPr>
          <p:nvPr/>
        </p:nvSpPr>
        <p:spPr bwMode="auto">
          <a:xfrm>
            <a:off x="2514600" y="1311275"/>
            <a:ext cx="1981200" cy="2270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1" name="AutoShape 15"/>
          <p:cNvSpPr>
            <a:spLocks noChangeArrowheads="1"/>
          </p:cNvSpPr>
          <p:nvPr/>
        </p:nvSpPr>
        <p:spPr bwMode="auto">
          <a:xfrm>
            <a:off x="4876800" y="1313021"/>
            <a:ext cx="1981200" cy="2268379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2" name="AutoShape 16"/>
          <p:cNvSpPr>
            <a:spLocks noChangeArrowheads="1"/>
          </p:cNvSpPr>
          <p:nvPr/>
        </p:nvSpPr>
        <p:spPr bwMode="auto">
          <a:xfrm>
            <a:off x="7010400" y="1313021"/>
            <a:ext cx="1981200" cy="2268379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3" name="AutoShape 17"/>
          <p:cNvSpPr>
            <a:spLocks noChangeArrowheads="1"/>
          </p:cNvSpPr>
          <p:nvPr/>
        </p:nvSpPr>
        <p:spPr bwMode="auto">
          <a:xfrm>
            <a:off x="152400" y="3978275"/>
            <a:ext cx="1981200" cy="2346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4" name="AutoShape 18"/>
          <p:cNvSpPr>
            <a:spLocks noChangeArrowheads="1"/>
          </p:cNvSpPr>
          <p:nvPr/>
        </p:nvSpPr>
        <p:spPr bwMode="auto">
          <a:xfrm>
            <a:off x="2438400" y="3978275"/>
            <a:ext cx="1981200" cy="2346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5" name="AutoShape 19"/>
          <p:cNvSpPr>
            <a:spLocks noChangeArrowheads="1"/>
          </p:cNvSpPr>
          <p:nvPr/>
        </p:nvSpPr>
        <p:spPr bwMode="auto">
          <a:xfrm>
            <a:off x="4876800" y="3978275"/>
            <a:ext cx="1981200" cy="2346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6" name="AutoShape 20"/>
          <p:cNvSpPr>
            <a:spLocks noChangeArrowheads="1"/>
          </p:cNvSpPr>
          <p:nvPr/>
        </p:nvSpPr>
        <p:spPr bwMode="auto">
          <a:xfrm>
            <a:off x="7010400" y="3978275"/>
            <a:ext cx="1981200" cy="2346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7" name="Rectangle 21"/>
          <p:cNvSpPr>
            <a:spLocks noChangeArrowheads="1"/>
          </p:cNvSpPr>
          <p:nvPr/>
        </p:nvSpPr>
        <p:spPr bwMode="auto">
          <a:xfrm>
            <a:off x="47244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8" name="Rectangle 22"/>
          <p:cNvSpPr>
            <a:spLocks noChangeArrowheads="1"/>
          </p:cNvSpPr>
          <p:nvPr/>
        </p:nvSpPr>
        <p:spPr bwMode="auto">
          <a:xfrm>
            <a:off x="304800" y="6400800"/>
            <a:ext cx="8610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259624" y="6400800"/>
            <a:ext cx="7209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So What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?        Some quadrilaterals can be classified in more than one category based on their properties they share.</a:t>
            </a:r>
            <a:endParaRPr lang="en-US" altLang="en-US" sz="1000" b="1" dirty="0">
              <a:solidFill>
                <a:srgbClr val="000000"/>
              </a:solidFill>
            </a:endParaRPr>
          </a:p>
        </p:txBody>
      </p:sp>
      <p:sp>
        <p:nvSpPr>
          <p:cNvPr id="27670" name="Text Box 30"/>
          <p:cNvSpPr>
            <a:spLocks noGrp="1" noChangeArrowheads="1"/>
          </p:cNvSpPr>
          <p:nvPr>
            <p:ph type="ctrTitle"/>
          </p:nvPr>
        </p:nvSpPr>
        <p:spPr>
          <a:xfrm>
            <a:off x="2667000" y="152400"/>
            <a:ext cx="3810000" cy="3048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en-US" sz="1000" b="1" dirty="0" smtClean="0">
                <a:solidFill>
                  <a:schemeClr val="tx1"/>
                </a:solidFill>
              </a:rPr>
              <a:t>Key Topic:          Quadrilaterals</a:t>
            </a:r>
            <a:endParaRPr lang="en-US" altLang="en-US" sz="1000" dirty="0" smtClean="0">
              <a:solidFill>
                <a:schemeClr val="tx1"/>
              </a:solidFill>
            </a:endParaRPr>
          </a:p>
        </p:txBody>
      </p:sp>
      <p:sp>
        <p:nvSpPr>
          <p:cNvPr id="27671" name="Text Box 31"/>
          <p:cNvSpPr txBox="1">
            <a:spLocks noChangeArrowheads="1"/>
          </p:cNvSpPr>
          <p:nvPr/>
        </p:nvSpPr>
        <p:spPr bwMode="auto">
          <a:xfrm>
            <a:off x="228600" y="457200"/>
            <a:ext cx="798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Is about…</a:t>
            </a:r>
          </a:p>
        </p:txBody>
      </p:sp>
      <p:sp>
        <p:nvSpPr>
          <p:cNvPr id="27672" name="Text Box 32"/>
          <p:cNvSpPr txBox="1">
            <a:spLocks noChangeArrowheads="1"/>
          </p:cNvSpPr>
          <p:nvPr/>
        </p:nvSpPr>
        <p:spPr bwMode="auto">
          <a:xfrm>
            <a:off x="152400" y="1054100"/>
            <a:ext cx="16674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Main 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Idea:  Quadrilateral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3" name="Text Box 33"/>
          <p:cNvSpPr txBox="1">
            <a:spLocks noChangeArrowheads="1"/>
          </p:cNvSpPr>
          <p:nvPr/>
        </p:nvSpPr>
        <p:spPr bwMode="auto">
          <a:xfrm>
            <a:off x="2514600" y="1066800"/>
            <a:ext cx="17379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Main 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Idea: Parallelogram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4" name="Text Box 34"/>
          <p:cNvSpPr txBox="1">
            <a:spLocks noChangeArrowheads="1"/>
          </p:cNvSpPr>
          <p:nvPr/>
        </p:nvSpPr>
        <p:spPr bwMode="auto">
          <a:xfrm>
            <a:off x="4876800" y="1066800"/>
            <a:ext cx="14911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Main 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Idea:  Rectangle</a:t>
            </a:r>
            <a:endParaRPr lang="en-US" altLang="en-US" sz="1000" b="1" dirty="0">
              <a:solidFill>
                <a:srgbClr val="000000"/>
              </a:solidFill>
            </a:endParaRPr>
          </a:p>
        </p:txBody>
      </p:sp>
      <p:sp>
        <p:nvSpPr>
          <p:cNvPr id="27675" name="Text Box 35"/>
          <p:cNvSpPr txBox="1">
            <a:spLocks noChangeArrowheads="1"/>
          </p:cNvSpPr>
          <p:nvPr/>
        </p:nvSpPr>
        <p:spPr bwMode="auto">
          <a:xfrm>
            <a:off x="7010400" y="1066800"/>
            <a:ext cx="131318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Main 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Idea:  Square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6" name="Text Box 36"/>
          <p:cNvSpPr txBox="1">
            <a:spLocks noChangeArrowheads="1"/>
          </p:cNvSpPr>
          <p:nvPr/>
        </p:nvSpPr>
        <p:spPr bwMode="auto">
          <a:xfrm>
            <a:off x="152400" y="3733800"/>
            <a:ext cx="13965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000000"/>
                </a:solidFill>
              </a:rPr>
              <a:t>Main </a:t>
            </a:r>
            <a:r>
              <a:rPr lang="en-US" altLang="en-US" sz="1000" dirty="0" smtClean="0">
                <a:solidFill>
                  <a:srgbClr val="000000"/>
                </a:solidFill>
              </a:rPr>
              <a:t>Idea:  Rhombus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7" name="Text Box 37"/>
          <p:cNvSpPr txBox="1">
            <a:spLocks noChangeArrowheads="1"/>
          </p:cNvSpPr>
          <p:nvPr/>
        </p:nvSpPr>
        <p:spPr bwMode="auto">
          <a:xfrm>
            <a:off x="2514600" y="3733800"/>
            <a:ext cx="14173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000000"/>
                </a:solidFill>
              </a:rPr>
              <a:t>Main </a:t>
            </a:r>
            <a:r>
              <a:rPr lang="en-US" altLang="en-US" sz="1000" dirty="0" smtClean="0">
                <a:solidFill>
                  <a:srgbClr val="000000"/>
                </a:solidFill>
              </a:rPr>
              <a:t>Idea:  Trapezoid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8" name="Text Box 38"/>
          <p:cNvSpPr txBox="1">
            <a:spLocks noChangeArrowheads="1"/>
          </p:cNvSpPr>
          <p:nvPr/>
        </p:nvSpPr>
        <p:spPr bwMode="auto">
          <a:xfrm>
            <a:off x="4876800" y="3733800"/>
            <a:ext cx="19848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000000"/>
                </a:solidFill>
              </a:rPr>
              <a:t>Main </a:t>
            </a:r>
            <a:r>
              <a:rPr lang="en-US" altLang="en-US" sz="1000" dirty="0" smtClean="0">
                <a:solidFill>
                  <a:srgbClr val="000000"/>
                </a:solidFill>
              </a:rPr>
              <a:t>Idea: Isosceles Trapezoid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9" name="Text Box 39"/>
          <p:cNvSpPr txBox="1">
            <a:spLocks noChangeArrowheads="1"/>
          </p:cNvSpPr>
          <p:nvPr/>
        </p:nvSpPr>
        <p:spPr bwMode="auto">
          <a:xfrm>
            <a:off x="7010400" y="3733800"/>
            <a:ext cx="10695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000000"/>
                </a:solidFill>
              </a:rPr>
              <a:t>Main </a:t>
            </a:r>
            <a:r>
              <a:rPr lang="en-US" altLang="en-US" sz="1000" dirty="0" smtClean="0">
                <a:solidFill>
                  <a:srgbClr val="000000"/>
                </a:solidFill>
              </a:rPr>
              <a:t>Idea:  Kite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80" name="Text Box 40"/>
          <p:cNvSpPr txBox="1">
            <a:spLocks noChangeArrowheads="1"/>
          </p:cNvSpPr>
          <p:nvPr/>
        </p:nvSpPr>
        <p:spPr bwMode="auto">
          <a:xfrm>
            <a:off x="304800" y="1298301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</a:p>
        </p:txBody>
      </p:sp>
      <p:sp>
        <p:nvSpPr>
          <p:cNvPr id="27681" name="Text Box 41"/>
          <p:cNvSpPr txBox="1">
            <a:spLocks noChangeArrowheads="1"/>
          </p:cNvSpPr>
          <p:nvPr/>
        </p:nvSpPr>
        <p:spPr bwMode="auto">
          <a:xfrm>
            <a:off x="2667000" y="1284446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</a:p>
        </p:txBody>
      </p:sp>
      <p:sp>
        <p:nvSpPr>
          <p:cNvPr id="27682" name="Text Box 42"/>
          <p:cNvSpPr txBox="1">
            <a:spLocks noChangeArrowheads="1"/>
          </p:cNvSpPr>
          <p:nvPr/>
        </p:nvSpPr>
        <p:spPr bwMode="auto">
          <a:xfrm>
            <a:off x="5029200" y="1313021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3" name="Text Box 43"/>
          <p:cNvSpPr txBox="1">
            <a:spLocks noChangeArrowheads="1"/>
          </p:cNvSpPr>
          <p:nvPr/>
        </p:nvSpPr>
        <p:spPr bwMode="auto">
          <a:xfrm>
            <a:off x="7121525" y="1284446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4" name="Text Box 44"/>
          <p:cNvSpPr txBox="1">
            <a:spLocks noChangeArrowheads="1"/>
          </p:cNvSpPr>
          <p:nvPr/>
        </p:nvSpPr>
        <p:spPr bwMode="auto">
          <a:xfrm>
            <a:off x="304800" y="3978275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5" name="Text Box 45"/>
          <p:cNvSpPr txBox="1">
            <a:spLocks noChangeArrowheads="1"/>
          </p:cNvSpPr>
          <p:nvPr/>
        </p:nvSpPr>
        <p:spPr bwMode="auto">
          <a:xfrm>
            <a:off x="2587625" y="3978275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6" name="Text Box 46"/>
          <p:cNvSpPr txBox="1">
            <a:spLocks noChangeArrowheads="1"/>
          </p:cNvSpPr>
          <p:nvPr/>
        </p:nvSpPr>
        <p:spPr bwMode="auto">
          <a:xfrm>
            <a:off x="5029200" y="3978274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7" name="Text Box 47"/>
          <p:cNvSpPr txBox="1">
            <a:spLocks noChangeArrowheads="1"/>
          </p:cNvSpPr>
          <p:nvPr/>
        </p:nvSpPr>
        <p:spPr bwMode="auto">
          <a:xfrm>
            <a:off x="7121525" y="3978273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pic>
        <p:nvPicPr>
          <p:cNvPr id="40" name="Picture 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76" y="1514807"/>
            <a:ext cx="971048" cy="61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70" y="1496980"/>
            <a:ext cx="1200009" cy="62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7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695" y="1534272"/>
            <a:ext cx="562610" cy="55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" y="4188115"/>
            <a:ext cx="81788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881" y="4188115"/>
            <a:ext cx="632037" cy="76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2" y="4188115"/>
            <a:ext cx="930275" cy="54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344" y="4188115"/>
            <a:ext cx="10477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4" y="1528921"/>
            <a:ext cx="895351" cy="6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0276" y="2309612"/>
                <a:ext cx="186347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200" dirty="0" smtClean="0"/>
                  <a:t>A quadrilateral is a closed plane (two-dimensional) figure with four sides that are line segments. The interior angles add up to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360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76" y="2309612"/>
                <a:ext cx="1863474" cy="1200329"/>
              </a:xfrm>
              <a:prstGeom prst="rect">
                <a:avLst/>
              </a:prstGeom>
              <a:blipFill rotWithShape="1">
                <a:blip r:embed="rId10"/>
                <a:stretch>
                  <a:fillRect l="-327" t="-508" b="-2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87625" y="2125556"/>
            <a:ext cx="18319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Properties:</a:t>
            </a:r>
          </a:p>
          <a:p>
            <a:pPr marL="171450" indent="-171450"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Opposite sides are congruent</a:t>
            </a: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Opposite sides are parallel</a:t>
            </a: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Opposite angles are congruent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908550" y="2125556"/>
            <a:ext cx="187325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Properties: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>
                <a:sym typeface="Wingdings" panose="05000000000000000000" pitchFamily="2" charset="2"/>
              </a:rPr>
              <a:t>Opposite sides are congruent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>
                <a:sym typeface="Wingdings" panose="05000000000000000000" pitchFamily="2" charset="2"/>
              </a:rPr>
              <a:t> </a:t>
            </a:r>
            <a:r>
              <a:rPr lang="en-US" sz="900" dirty="0" smtClean="0">
                <a:sym typeface="Wingdings" panose="05000000000000000000" pitchFamily="2" charset="2"/>
              </a:rPr>
              <a:t>Opposite sides are parallel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>
                <a:sym typeface="Wingdings" panose="05000000000000000000" pitchFamily="2" charset="2"/>
              </a:rPr>
              <a:t> </a:t>
            </a:r>
            <a:r>
              <a:rPr lang="en-US" sz="900" dirty="0" smtClean="0">
                <a:sym typeface="Wingdings" panose="05000000000000000000" pitchFamily="2" charset="2"/>
              </a:rPr>
              <a:t>All four angles are right angles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/>
              <a:t>D</a:t>
            </a:r>
            <a:r>
              <a:rPr lang="en-US" sz="900" dirty="0" smtClean="0"/>
              <a:t>iagonals </a:t>
            </a:r>
            <a:r>
              <a:rPr lang="en-US" sz="900" dirty="0"/>
              <a:t>are the same length and bisect each </a:t>
            </a:r>
            <a:r>
              <a:rPr lang="en-US" sz="900" dirty="0" smtClean="0"/>
              <a:t>other 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/>
              <a:t>(Bisect means to divide into two equal parts)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7121525" y="2089228"/>
            <a:ext cx="17589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Properties: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>
                <a:sym typeface="Wingdings" panose="05000000000000000000" pitchFamily="2" charset="2"/>
              </a:rPr>
              <a:t>All sides are congruent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>
                <a:sym typeface="Wingdings" panose="05000000000000000000" pitchFamily="2" charset="2"/>
              </a:rPr>
              <a:t>Opposite sides are parallel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>
                <a:sym typeface="Wingdings" panose="05000000000000000000" pitchFamily="2" charset="2"/>
              </a:rPr>
              <a:t>All angles are right angles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/>
              <a:t>Diagonals are same length, bisect each other, and are </a:t>
            </a:r>
            <a:r>
              <a:rPr lang="en-US" sz="900" dirty="0"/>
              <a:t>perpendicular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4765965"/>
            <a:ext cx="18351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Properties:</a:t>
            </a:r>
          </a:p>
          <a:p>
            <a:pPr marL="171450" indent="-171450">
              <a:buFont typeface="Wingdings"/>
              <a:buChar char="à"/>
            </a:pPr>
            <a:r>
              <a:rPr lang="en-US" sz="1000" dirty="0" smtClean="0">
                <a:sym typeface="Wingdings" panose="05000000000000000000" pitchFamily="2" charset="2"/>
              </a:rPr>
              <a:t>All sides are congruent</a:t>
            </a:r>
          </a:p>
          <a:p>
            <a:pPr marL="171450" indent="-171450">
              <a:buFont typeface="Wingdings"/>
              <a:buChar char="à"/>
            </a:pPr>
            <a:r>
              <a:rPr lang="en-US" sz="1000" dirty="0" smtClean="0">
                <a:sym typeface="Wingdings" panose="05000000000000000000" pitchFamily="2" charset="2"/>
              </a:rPr>
              <a:t>Opposite sides are parallel</a:t>
            </a:r>
          </a:p>
          <a:p>
            <a:pPr marL="171450" indent="-171450">
              <a:buFont typeface="Wingdings"/>
              <a:buChar char="à"/>
            </a:pPr>
            <a:r>
              <a:rPr lang="en-US" sz="1000" dirty="0" smtClean="0">
                <a:sym typeface="Wingdings" panose="05000000000000000000" pitchFamily="2" charset="2"/>
              </a:rPr>
              <a:t>Opposite angles are congruent</a:t>
            </a:r>
          </a:p>
          <a:p>
            <a:pPr marL="171450" indent="-171450">
              <a:buFont typeface="Wingdings"/>
              <a:buChar char="à"/>
            </a:pPr>
            <a:r>
              <a:rPr lang="en-US" sz="1000" dirty="0" smtClean="0"/>
              <a:t>Diagonals </a:t>
            </a:r>
            <a:r>
              <a:rPr lang="en-US" sz="1000" dirty="0"/>
              <a:t>bisect each other and intersect at right angles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4735336"/>
            <a:ext cx="1831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Properties:</a:t>
            </a:r>
          </a:p>
          <a:p>
            <a:pPr marL="171450" indent="-171450"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Exactly one pair of opposite sides are parallel</a:t>
            </a:r>
          </a:p>
          <a:p>
            <a:pPr marL="171450" indent="-171450"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Can have only one right angle ever</a:t>
            </a:r>
            <a:r>
              <a:rPr lang="en-US" sz="900" dirty="0" smtClean="0">
                <a:sym typeface="Wingdings" panose="05000000000000000000" pitchFamily="2" charset="2"/>
              </a:rPr>
              <a:t>.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4908550" y="4631028"/>
            <a:ext cx="1873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Properties:</a:t>
            </a:r>
          </a:p>
          <a:p>
            <a:pPr marL="171450" indent="-171450">
              <a:buFont typeface="Wingdings"/>
              <a:buChar char="à"/>
            </a:pPr>
            <a:r>
              <a:rPr lang="en-US" sz="1400" dirty="0" smtClean="0">
                <a:sym typeface="Wingdings" panose="05000000000000000000" pitchFamily="2" charset="2"/>
              </a:rPr>
              <a:t>The non-parallel sides are congruent.</a:t>
            </a:r>
          </a:p>
          <a:p>
            <a:pPr marL="171450" indent="-171450">
              <a:buFont typeface="Wingdings"/>
              <a:buChar char="à"/>
            </a:pPr>
            <a:r>
              <a:rPr lang="en-US" sz="1400" dirty="0" smtClean="0">
                <a:sym typeface="Wingdings" panose="05000000000000000000" pitchFamily="2" charset="2"/>
              </a:rPr>
              <a:t>The base angles are also congruent</a:t>
            </a:r>
            <a:r>
              <a:rPr lang="en-US" sz="900" dirty="0" smtClean="0">
                <a:sym typeface="Wingdings" panose="05000000000000000000" pitchFamily="2" charset="2"/>
              </a:rPr>
              <a:t>. 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7121525" y="4850901"/>
            <a:ext cx="1758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Properties: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>
                <a:sym typeface="Wingdings" panose="05000000000000000000" pitchFamily="2" charset="2"/>
              </a:rPr>
              <a:t>Has two pair of sides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>
                <a:sym typeface="Wingdings" panose="05000000000000000000" pitchFamily="2" charset="2"/>
              </a:rPr>
              <a:t>Each pair made up of adjacent sides that are congruent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>
                <a:sym typeface="Wingdings" panose="05000000000000000000" pitchFamily="2" charset="2"/>
              </a:rPr>
              <a:t>Angles are congruent where the pairs meet</a:t>
            </a:r>
          </a:p>
          <a:p>
            <a:pPr marL="171450" indent="-171450">
              <a:buFont typeface="Wingdings"/>
              <a:buChar char="à"/>
            </a:pPr>
            <a:r>
              <a:rPr lang="en-US" sz="900" dirty="0" smtClean="0">
                <a:sym typeface="Wingdings" panose="05000000000000000000" pitchFamily="2" charset="2"/>
              </a:rPr>
              <a:t>Diagonals are perpendicular and one diagonal bisects the other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6270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57200"/>
            <a:ext cx="8839200" cy="4191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altLang="en-US" sz="1600" dirty="0" smtClean="0"/>
              <a:t>             </a:t>
            </a:r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classifying, comparing, and contrasting properties of quadrilaterals, which have four sides and four angles.</a:t>
            </a: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152400" y="990600"/>
            <a:ext cx="1981200" cy="320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>
            <a:off x="2514600" y="990600"/>
            <a:ext cx="1905000" cy="3206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3" name="AutoShape 6"/>
          <p:cNvSpPr>
            <a:spLocks noChangeArrowheads="1"/>
          </p:cNvSpPr>
          <p:nvPr/>
        </p:nvSpPr>
        <p:spPr bwMode="auto">
          <a:xfrm>
            <a:off x="4876800" y="990600"/>
            <a:ext cx="1905000" cy="32242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4" name="AutoShape 7"/>
          <p:cNvSpPr>
            <a:spLocks noChangeArrowheads="1"/>
          </p:cNvSpPr>
          <p:nvPr/>
        </p:nvSpPr>
        <p:spPr bwMode="auto">
          <a:xfrm>
            <a:off x="7010400" y="990600"/>
            <a:ext cx="1905000" cy="32242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5" name="AutoShape 9"/>
          <p:cNvSpPr>
            <a:spLocks noChangeArrowheads="1"/>
          </p:cNvSpPr>
          <p:nvPr/>
        </p:nvSpPr>
        <p:spPr bwMode="auto">
          <a:xfrm>
            <a:off x="7010400" y="3733800"/>
            <a:ext cx="1905000" cy="2444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4876800" y="3733800"/>
            <a:ext cx="1905000" cy="2444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7" name="AutoShape 11"/>
          <p:cNvSpPr>
            <a:spLocks noChangeArrowheads="1"/>
          </p:cNvSpPr>
          <p:nvPr/>
        </p:nvSpPr>
        <p:spPr bwMode="auto">
          <a:xfrm>
            <a:off x="152400" y="3733800"/>
            <a:ext cx="1981200" cy="2444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8" name="AutoShape 12"/>
          <p:cNvSpPr>
            <a:spLocks noChangeArrowheads="1"/>
          </p:cNvSpPr>
          <p:nvPr/>
        </p:nvSpPr>
        <p:spPr bwMode="auto">
          <a:xfrm>
            <a:off x="2514600" y="3733800"/>
            <a:ext cx="1905000" cy="2444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9" name="AutoShape 13"/>
          <p:cNvSpPr>
            <a:spLocks noChangeArrowheads="1"/>
          </p:cNvSpPr>
          <p:nvPr/>
        </p:nvSpPr>
        <p:spPr bwMode="auto">
          <a:xfrm>
            <a:off x="152400" y="1311275"/>
            <a:ext cx="1981200" cy="2270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0" name="AutoShape 14"/>
          <p:cNvSpPr>
            <a:spLocks noChangeArrowheads="1"/>
          </p:cNvSpPr>
          <p:nvPr/>
        </p:nvSpPr>
        <p:spPr bwMode="auto">
          <a:xfrm>
            <a:off x="2514600" y="1311275"/>
            <a:ext cx="1981200" cy="22701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1" name="AutoShape 15"/>
          <p:cNvSpPr>
            <a:spLocks noChangeArrowheads="1"/>
          </p:cNvSpPr>
          <p:nvPr/>
        </p:nvSpPr>
        <p:spPr bwMode="auto">
          <a:xfrm>
            <a:off x="4876800" y="1313021"/>
            <a:ext cx="1981200" cy="2268379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2" name="AutoShape 16"/>
          <p:cNvSpPr>
            <a:spLocks noChangeArrowheads="1"/>
          </p:cNvSpPr>
          <p:nvPr/>
        </p:nvSpPr>
        <p:spPr bwMode="auto">
          <a:xfrm>
            <a:off x="7010400" y="1313021"/>
            <a:ext cx="1981200" cy="2268379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3" name="AutoShape 17"/>
          <p:cNvSpPr>
            <a:spLocks noChangeArrowheads="1"/>
          </p:cNvSpPr>
          <p:nvPr/>
        </p:nvSpPr>
        <p:spPr bwMode="auto">
          <a:xfrm>
            <a:off x="152400" y="3978275"/>
            <a:ext cx="1981200" cy="2346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4" name="AutoShape 18"/>
          <p:cNvSpPr>
            <a:spLocks noChangeArrowheads="1"/>
          </p:cNvSpPr>
          <p:nvPr/>
        </p:nvSpPr>
        <p:spPr bwMode="auto">
          <a:xfrm>
            <a:off x="2438400" y="3978275"/>
            <a:ext cx="1981200" cy="2346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5" name="AutoShape 19"/>
          <p:cNvSpPr>
            <a:spLocks noChangeArrowheads="1"/>
          </p:cNvSpPr>
          <p:nvPr/>
        </p:nvSpPr>
        <p:spPr bwMode="auto">
          <a:xfrm>
            <a:off x="4876800" y="3978275"/>
            <a:ext cx="1981200" cy="2346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6" name="AutoShape 20"/>
          <p:cNvSpPr>
            <a:spLocks noChangeArrowheads="1"/>
          </p:cNvSpPr>
          <p:nvPr/>
        </p:nvSpPr>
        <p:spPr bwMode="auto">
          <a:xfrm>
            <a:off x="7010400" y="3978275"/>
            <a:ext cx="1981200" cy="2346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7" name="Rectangle 21"/>
          <p:cNvSpPr>
            <a:spLocks noChangeArrowheads="1"/>
          </p:cNvSpPr>
          <p:nvPr/>
        </p:nvSpPr>
        <p:spPr bwMode="auto">
          <a:xfrm>
            <a:off x="47244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8" name="Rectangle 22"/>
          <p:cNvSpPr>
            <a:spLocks noChangeArrowheads="1"/>
          </p:cNvSpPr>
          <p:nvPr/>
        </p:nvSpPr>
        <p:spPr bwMode="auto">
          <a:xfrm>
            <a:off x="304800" y="6400800"/>
            <a:ext cx="8610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259624" y="6400800"/>
            <a:ext cx="7209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So What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?        Some quadrilaterals can be classified in more than one category based on their properties they share.</a:t>
            </a:r>
            <a:endParaRPr lang="en-US" altLang="en-US" sz="1000" b="1" dirty="0">
              <a:solidFill>
                <a:srgbClr val="000000"/>
              </a:solidFill>
            </a:endParaRPr>
          </a:p>
        </p:txBody>
      </p:sp>
      <p:sp>
        <p:nvSpPr>
          <p:cNvPr id="27670" name="Text Box 30"/>
          <p:cNvSpPr>
            <a:spLocks noGrp="1" noChangeArrowheads="1"/>
          </p:cNvSpPr>
          <p:nvPr>
            <p:ph type="ctrTitle"/>
          </p:nvPr>
        </p:nvSpPr>
        <p:spPr>
          <a:xfrm>
            <a:off x="2667000" y="152400"/>
            <a:ext cx="3810000" cy="3048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en-US" sz="1000" b="1" dirty="0" smtClean="0">
                <a:solidFill>
                  <a:schemeClr val="tx1"/>
                </a:solidFill>
              </a:rPr>
              <a:t>Key Topic:          Quadrilaterals</a:t>
            </a:r>
            <a:endParaRPr lang="en-US" altLang="en-US" sz="1000" dirty="0" smtClean="0">
              <a:solidFill>
                <a:schemeClr val="tx1"/>
              </a:solidFill>
            </a:endParaRPr>
          </a:p>
        </p:txBody>
      </p:sp>
      <p:sp>
        <p:nvSpPr>
          <p:cNvPr id="27671" name="Text Box 31"/>
          <p:cNvSpPr txBox="1">
            <a:spLocks noChangeArrowheads="1"/>
          </p:cNvSpPr>
          <p:nvPr/>
        </p:nvSpPr>
        <p:spPr bwMode="auto">
          <a:xfrm>
            <a:off x="228600" y="457200"/>
            <a:ext cx="798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Is about…</a:t>
            </a:r>
          </a:p>
        </p:txBody>
      </p:sp>
      <p:sp>
        <p:nvSpPr>
          <p:cNvPr id="27672" name="Text Box 32"/>
          <p:cNvSpPr txBox="1">
            <a:spLocks noChangeArrowheads="1"/>
          </p:cNvSpPr>
          <p:nvPr/>
        </p:nvSpPr>
        <p:spPr bwMode="auto">
          <a:xfrm>
            <a:off x="152400" y="1054100"/>
            <a:ext cx="16674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Main 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Idea:  Quadrilateral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3" name="Text Box 33"/>
          <p:cNvSpPr txBox="1">
            <a:spLocks noChangeArrowheads="1"/>
          </p:cNvSpPr>
          <p:nvPr/>
        </p:nvSpPr>
        <p:spPr bwMode="auto">
          <a:xfrm>
            <a:off x="2514600" y="1066800"/>
            <a:ext cx="17379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Main 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Idea: Parallelogram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4" name="Text Box 34"/>
          <p:cNvSpPr txBox="1">
            <a:spLocks noChangeArrowheads="1"/>
          </p:cNvSpPr>
          <p:nvPr/>
        </p:nvSpPr>
        <p:spPr bwMode="auto">
          <a:xfrm>
            <a:off x="4876800" y="1066800"/>
            <a:ext cx="14911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Main 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Idea:  Rectangle</a:t>
            </a:r>
            <a:endParaRPr lang="en-US" altLang="en-US" sz="1000" b="1" dirty="0">
              <a:solidFill>
                <a:srgbClr val="000000"/>
              </a:solidFill>
            </a:endParaRPr>
          </a:p>
        </p:txBody>
      </p:sp>
      <p:sp>
        <p:nvSpPr>
          <p:cNvPr id="27675" name="Text Box 35"/>
          <p:cNvSpPr txBox="1">
            <a:spLocks noChangeArrowheads="1"/>
          </p:cNvSpPr>
          <p:nvPr/>
        </p:nvSpPr>
        <p:spPr bwMode="auto">
          <a:xfrm>
            <a:off x="7010400" y="1066800"/>
            <a:ext cx="131318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</a:rPr>
              <a:t>Main </a:t>
            </a:r>
            <a:r>
              <a:rPr lang="en-US" altLang="en-US" sz="1000" b="1" dirty="0" smtClean="0">
                <a:solidFill>
                  <a:srgbClr val="000000"/>
                </a:solidFill>
              </a:rPr>
              <a:t>Idea:  Square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6" name="Text Box 36"/>
          <p:cNvSpPr txBox="1">
            <a:spLocks noChangeArrowheads="1"/>
          </p:cNvSpPr>
          <p:nvPr/>
        </p:nvSpPr>
        <p:spPr bwMode="auto">
          <a:xfrm>
            <a:off x="152400" y="3733800"/>
            <a:ext cx="13965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000000"/>
                </a:solidFill>
              </a:rPr>
              <a:t>Main </a:t>
            </a:r>
            <a:r>
              <a:rPr lang="en-US" altLang="en-US" sz="1000" dirty="0" smtClean="0">
                <a:solidFill>
                  <a:srgbClr val="000000"/>
                </a:solidFill>
              </a:rPr>
              <a:t>Idea:  Rhombus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7" name="Text Box 37"/>
          <p:cNvSpPr txBox="1">
            <a:spLocks noChangeArrowheads="1"/>
          </p:cNvSpPr>
          <p:nvPr/>
        </p:nvSpPr>
        <p:spPr bwMode="auto">
          <a:xfrm>
            <a:off x="2514600" y="3733800"/>
            <a:ext cx="14173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000000"/>
                </a:solidFill>
              </a:rPr>
              <a:t>Main </a:t>
            </a:r>
            <a:r>
              <a:rPr lang="en-US" altLang="en-US" sz="1000" dirty="0" smtClean="0">
                <a:solidFill>
                  <a:srgbClr val="000000"/>
                </a:solidFill>
              </a:rPr>
              <a:t>Idea:  Trapezoid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8" name="Text Box 38"/>
          <p:cNvSpPr txBox="1">
            <a:spLocks noChangeArrowheads="1"/>
          </p:cNvSpPr>
          <p:nvPr/>
        </p:nvSpPr>
        <p:spPr bwMode="auto">
          <a:xfrm>
            <a:off x="4876800" y="3733800"/>
            <a:ext cx="19848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000000"/>
                </a:solidFill>
              </a:rPr>
              <a:t>Main </a:t>
            </a:r>
            <a:r>
              <a:rPr lang="en-US" altLang="en-US" sz="1000" dirty="0" smtClean="0">
                <a:solidFill>
                  <a:srgbClr val="000000"/>
                </a:solidFill>
              </a:rPr>
              <a:t>Idea: Isosceles Trapezoid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79" name="Text Box 39"/>
          <p:cNvSpPr txBox="1">
            <a:spLocks noChangeArrowheads="1"/>
          </p:cNvSpPr>
          <p:nvPr/>
        </p:nvSpPr>
        <p:spPr bwMode="auto">
          <a:xfrm>
            <a:off x="7010400" y="3733800"/>
            <a:ext cx="10695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rgbClr val="000000"/>
                </a:solidFill>
              </a:rPr>
              <a:t>Main </a:t>
            </a:r>
            <a:r>
              <a:rPr lang="en-US" altLang="en-US" sz="1000" dirty="0" smtClean="0">
                <a:solidFill>
                  <a:srgbClr val="000000"/>
                </a:solidFill>
              </a:rPr>
              <a:t>Idea:  Kite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27680" name="Text Box 40"/>
          <p:cNvSpPr txBox="1">
            <a:spLocks noChangeArrowheads="1"/>
          </p:cNvSpPr>
          <p:nvPr/>
        </p:nvSpPr>
        <p:spPr bwMode="auto">
          <a:xfrm>
            <a:off x="304800" y="1298301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</a:p>
        </p:txBody>
      </p:sp>
      <p:sp>
        <p:nvSpPr>
          <p:cNvPr id="27681" name="Text Box 41"/>
          <p:cNvSpPr txBox="1">
            <a:spLocks noChangeArrowheads="1"/>
          </p:cNvSpPr>
          <p:nvPr/>
        </p:nvSpPr>
        <p:spPr bwMode="auto">
          <a:xfrm>
            <a:off x="2667000" y="1284446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</a:p>
        </p:txBody>
      </p:sp>
      <p:sp>
        <p:nvSpPr>
          <p:cNvPr id="27682" name="Text Box 42"/>
          <p:cNvSpPr txBox="1">
            <a:spLocks noChangeArrowheads="1"/>
          </p:cNvSpPr>
          <p:nvPr/>
        </p:nvSpPr>
        <p:spPr bwMode="auto">
          <a:xfrm>
            <a:off x="5029200" y="1313021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3" name="Text Box 43"/>
          <p:cNvSpPr txBox="1">
            <a:spLocks noChangeArrowheads="1"/>
          </p:cNvSpPr>
          <p:nvPr/>
        </p:nvSpPr>
        <p:spPr bwMode="auto">
          <a:xfrm>
            <a:off x="7121525" y="1284446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4" name="Text Box 44"/>
          <p:cNvSpPr txBox="1">
            <a:spLocks noChangeArrowheads="1"/>
          </p:cNvSpPr>
          <p:nvPr/>
        </p:nvSpPr>
        <p:spPr bwMode="auto">
          <a:xfrm>
            <a:off x="304800" y="3978275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5" name="Text Box 45"/>
          <p:cNvSpPr txBox="1">
            <a:spLocks noChangeArrowheads="1"/>
          </p:cNvSpPr>
          <p:nvPr/>
        </p:nvSpPr>
        <p:spPr bwMode="auto">
          <a:xfrm>
            <a:off x="2587625" y="3978275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6" name="Text Box 46"/>
          <p:cNvSpPr txBox="1">
            <a:spLocks noChangeArrowheads="1"/>
          </p:cNvSpPr>
          <p:nvPr/>
        </p:nvSpPr>
        <p:spPr bwMode="auto">
          <a:xfrm>
            <a:off x="5029200" y="3978274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  <p:sp>
        <p:nvSpPr>
          <p:cNvPr id="27687" name="Text Box 47"/>
          <p:cNvSpPr txBox="1">
            <a:spLocks noChangeArrowheads="1"/>
          </p:cNvSpPr>
          <p:nvPr/>
        </p:nvSpPr>
        <p:spPr bwMode="auto">
          <a:xfrm>
            <a:off x="7121525" y="3978273"/>
            <a:ext cx="1758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u="sng" dirty="0">
                <a:solidFill>
                  <a:srgbClr val="000000"/>
                </a:solidFill>
              </a:rPr>
              <a:t>Essential details &amp; Sketch</a:t>
            </a:r>
            <a:endParaRPr lang="en-US" altLang="en-US" sz="1000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7061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417</Words>
  <Application>Microsoft Office PowerPoint</Application>
  <PresentationFormat>On-screen Show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Key Topic:          Quadrilaterals</vt:lpstr>
      <vt:lpstr>Key Topic:          Quadrilaterals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Topic:          Quadrilaterals</dc:title>
  <dc:creator>Luke Dulin</dc:creator>
  <cp:lastModifiedBy>Luke Dulin</cp:lastModifiedBy>
  <cp:revision>11</cp:revision>
  <dcterms:created xsi:type="dcterms:W3CDTF">2014-03-03T00:19:18Z</dcterms:created>
  <dcterms:modified xsi:type="dcterms:W3CDTF">2014-03-03T01:29:20Z</dcterms:modified>
</cp:coreProperties>
</file>