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9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7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5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0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2DB1-1C0E-4B76-8955-DE76A21237D2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A39E-8EA0-48D2-AC94-1A79F14F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8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8.png"/><Relationship Id="rId19" Type="http://schemas.openxmlformats.org/officeDocument/2006/relationships/image" Target="../media/image2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17" Type="http://schemas.openxmlformats.org/officeDocument/2006/relationships/image" Target="../media/image11.png"/><Relationship Id="rId2" Type="http://schemas.openxmlformats.org/officeDocument/2006/relationships/image" Target="../media/image5.png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5" Type="http://schemas.openxmlformats.org/officeDocument/2006/relationships/image" Target="../media/image9.png"/><Relationship Id="rId10" Type="http://schemas.openxmlformats.org/officeDocument/2006/relationships/image" Target="../media/image20.png"/><Relationship Id="rId19" Type="http://schemas.openxmlformats.org/officeDocument/2006/relationships/image" Target="../media/image13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57200"/>
            <a:ext cx="8839200" cy="244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32500" lnSpcReduction="20000"/>
          </a:bodyPr>
          <a:lstStyle/>
          <a:p>
            <a:pPr lvl="0"/>
            <a:r>
              <a:rPr lang="en-US" dirty="0" smtClean="0"/>
              <a:t>                     </a:t>
            </a:r>
            <a:r>
              <a:rPr lang="en-US" sz="3700" dirty="0" smtClean="0">
                <a:solidFill>
                  <a:schemeClr val="tx1"/>
                </a:solidFill>
              </a:rPr>
              <a:t>Identifying </a:t>
            </a:r>
            <a:r>
              <a:rPr lang="en-US" sz="3700" dirty="0">
                <a:solidFill>
                  <a:schemeClr val="tx1"/>
                </a:solidFill>
              </a:rPr>
              <a:t>properties of operations used in simplifying </a:t>
            </a:r>
            <a:r>
              <a:rPr lang="en-US" sz="3700" dirty="0" smtClean="0">
                <a:solidFill>
                  <a:schemeClr val="tx1"/>
                </a:solidFill>
              </a:rPr>
              <a:t>expressions and apply </a:t>
            </a:r>
            <a:r>
              <a:rPr lang="en-US" sz="3700" dirty="0">
                <a:solidFill>
                  <a:schemeClr val="tx1"/>
                </a:solidFill>
              </a:rPr>
              <a:t>the properties of operations to simplify expressions.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193675" y="796060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4"/>
          <p:cNvSpPr>
            <a:spLocks noChangeArrowheads="1"/>
          </p:cNvSpPr>
          <p:nvPr/>
        </p:nvSpPr>
        <p:spPr bwMode="auto">
          <a:xfrm>
            <a:off x="2286000" y="796060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1"/>
          <p:cNvSpPr>
            <a:spLocks noChangeArrowheads="1"/>
          </p:cNvSpPr>
          <p:nvPr/>
        </p:nvSpPr>
        <p:spPr bwMode="auto">
          <a:xfrm>
            <a:off x="47244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70" name="Text Box 30"/>
          <p:cNvSpPr>
            <a:spLocks noGrp="1" noChangeArrowheads="1"/>
          </p:cNvSpPr>
          <p:nvPr>
            <p:ph type="ctrTitle"/>
          </p:nvPr>
        </p:nvSpPr>
        <p:spPr>
          <a:xfrm>
            <a:off x="2667000" y="152400"/>
            <a:ext cx="3810000" cy="304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 b="1" smtClean="0">
                <a:solidFill>
                  <a:schemeClr val="tx1"/>
                </a:solidFill>
              </a:rPr>
              <a:t>Key Topic</a:t>
            </a:r>
            <a:endParaRPr lang="en-US" sz="1000" smtClean="0">
              <a:solidFill>
                <a:schemeClr val="tx1"/>
              </a:solidFill>
            </a:endParaRP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115887" y="457200"/>
            <a:ext cx="798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Is about…</a:t>
            </a:r>
          </a:p>
        </p:txBody>
      </p:sp>
      <p:sp>
        <p:nvSpPr>
          <p:cNvPr id="27681" name="Text Box 41"/>
          <p:cNvSpPr txBox="1">
            <a:spLocks noChangeArrowheads="1"/>
          </p:cNvSpPr>
          <p:nvPr/>
        </p:nvSpPr>
        <p:spPr bwMode="auto">
          <a:xfrm>
            <a:off x="2799231" y="838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29000" y="187128"/>
            <a:ext cx="1818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Properties of Operations</a:t>
            </a:r>
            <a:endParaRPr lang="en-US" sz="1200" dirty="0"/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4724400" y="789853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6781800" y="796060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7295031" y="838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193675" y="3844060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2286000" y="3844060"/>
            <a:ext cx="2209800" cy="27853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2799231" y="3886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4724400" y="3837853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utoShape 14"/>
          <p:cNvSpPr>
            <a:spLocks noChangeArrowheads="1"/>
          </p:cNvSpPr>
          <p:nvPr/>
        </p:nvSpPr>
        <p:spPr bwMode="auto">
          <a:xfrm>
            <a:off x="6781800" y="3844060"/>
            <a:ext cx="2209800" cy="27853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>
            <a:off x="7295031" y="3886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8937" y="798216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Commutative Properties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5021659" y="1046254"/>
            <a:ext cx="1386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830871" y="744685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Associative Properties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282792" y="3800033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Distributive Property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4830870" y="3792685"/>
            <a:ext cx="1722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Multiplicative Property of Zero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447800"/>
            <a:ext cx="198120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744"/>
            <a:ext cx="1981200" cy="175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4502728"/>
            <a:ext cx="1981199" cy="159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394" y="4495800"/>
            <a:ext cx="198620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78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93675" y="186301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2286000" y="186301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2799231" y="228282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724400" y="180094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6781800" y="186301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7295031" y="228282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152400" y="3200400"/>
            <a:ext cx="883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78089" y="3200400"/>
            <a:ext cx="769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/>
              <a:t>So What?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48027" y="3259723"/>
            <a:ext cx="7939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Why is it important to apply properties of operations when simplifying expressions? 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152400" y="3657600"/>
            <a:ext cx="8839200" cy="2971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1384" y="143433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Identity Properties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143433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Inverse Properties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041"/>
            <a:ext cx="2016916" cy="167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8041"/>
            <a:ext cx="1981200" cy="167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69005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Identify which properties are used in the following number sentences below: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1384" y="4087091"/>
                <a:ext cx="2375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4∗3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4∗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14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84" y="4087091"/>
                <a:ext cx="237597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717" y="4898858"/>
                <a:ext cx="1392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5∗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0∗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17" y="4898858"/>
                <a:ext cx="1392753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0717" y="5745684"/>
                <a:ext cx="2211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+5=3+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1+5</m:t>
                          </m:r>
                        </m:e>
                      </m:d>
                    </m:oMath>
                  </m:oMathPara>
                </a14:m>
                <a:endParaRPr lang="en-US" sz="14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17" y="5745684"/>
                <a:ext cx="2211183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1978" y="4087091"/>
                <a:ext cx="2211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2+3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+4=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978" y="4087091"/>
                <a:ext cx="2211183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48588" y="4989610"/>
                <a:ext cx="1951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5+0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588" y="4989610"/>
                <a:ext cx="1951624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0174" y="5745683"/>
                <a:ext cx="9236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9∗1=9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174" y="5745683"/>
                <a:ext cx="923651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95031" y="4059382"/>
                <a:ext cx="923651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031" y="4059382"/>
                <a:ext cx="923651" cy="501419"/>
              </a:xfrm>
              <a:prstGeom prst="rect">
                <a:avLst/>
              </a:prstGeom>
              <a:blipFill rotWithShape="1">
                <a:blip r:embed="rId1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29152" y="5235832"/>
                <a:ext cx="1255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6+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152" y="5235832"/>
                <a:ext cx="1255408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00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57200"/>
            <a:ext cx="8839200" cy="244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32500" lnSpcReduction="20000"/>
          </a:bodyPr>
          <a:lstStyle/>
          <a:p>
            <a:pPr lvl="0"/>
            <a:r>
              <a:rPr lang="en-US" dirty="0" smtClean="0"/>
              <a:t>                     </a:t>
            </a:r>
            <a:r>
              <a:rPr lang="en-US" sz="3700" dirty="0" smtClean="0">
                <a:solidFill>
                  <a:schemeClr val="tx1"/>
                </a:solidFill>
              </a:rPr>
              <a:t>Identifying </a:t>
            </a:r>
            <a:r>
              <a:rPr lang="en-US" sz="3700" dirty="0">
                <a:solidFill>
                  <a:schemeClr val="tx1"/>
                </a:solidFill>
              </a:rPr>
              <a:t>properties of operations used in simplifying </a:t>
            </a:r>
            <a:r>
              <a:rPr lang="en-US" sz="3700" dirty="0" smtClean="0">
                <a:solidFill>
                  <a:schemeClr val="tx1"/>
                </a:solidFill>
              </a:rPr>
              <a:t>expressions and apply </a:t>
            </a:r>
            <a:r>
              <a:rPr lang="en-US" sz="3700" dirty="0">
                <a:solidFill>
                  <a:schemeClr val="tx1"/>
                </a:solidFill>
              </a:rPr>
              <a:t>the properties of operations to simplify expressions.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193675" y="796060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4"/>
          <p:cNvSpPr>
            <a:spLocks noChangeArrowheads="1"/>
          </p:cNvSpPr>
          <p:nvPr/>
        </p:nvSpPr>
        <p:spPr bwMode="auto">
          <a:xfrm>
            <a:off x="2286000" y="796060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1"/>
          <p:cNvSpPr>
            <a:spLocks noChangeArrowheads="1"/>
          </p:cNvSpPr>
          <p:nvPr/>
        </p:nvSpPr>
        <p:spPr bwMode="auto">
          <a:xfrm>
            <a:off x="47244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70" name="Text Box 30"/>
          <p:cNvSpPr>
            <a:spLocks noGrp="1" noChangeArrowheads="1"/>
          </p:cNvSpPr>
          <p:nvPr>
            <p:ph type="ctrTitle"/>
          </p:nvPr>
        </p:nvSpPr>
        <p:spPr>
          <a:xfrm>
            <a:off x="2667000" y="152400"/>
            <a:ext cx="3810000" cy="304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 b="1" smtClean="0">
                <a:solidFill>
                  <a:schemeClr val="tx1"/>
                </a:solidFill>
              </a:rPr>
              <a:t>Key Topic</a:t>
            </a:r>
            <a:endParaRPr lang="en-US" sz="1000" smtClean="0">
              <a:solidFill>
                <a:schemeClr val="tx1"/>
              </a:solidFill>
            </a:endParaRP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115887" y="457200"/>
            <a:ext cx="798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Is about…</a:t>
            </a:r>
          </a:p>
        </p:txBody>
      </p:sp>
      <p:sp>
        <p:nvSpPr>
          <p:cNvPr id="27681" name="Text Box 41"/>
          <p:cNvSpPr txBox="1">
            <a:spLocks noChangeArrowheads="1"/>
          </p:cNvSpPr>
          <p:nvPr/>
        </p:nvSpPr>
        <p:spPr bwMode="auto">
          <a:xfrm>
            <a:off x="2813086" y="81900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29000" y="187128"/>
            <a:ext cx="1818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Properties of Operations</a:t>
            </a:r>
            <a:endParaRPr lang="en-US" sz="1200" dirty="0"/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4724400" y="789853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6781800" y="796060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7295031" y="838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193675" y="3844060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2286000" y="3844060"/>
            <a:ext cx="2209800" cy="27853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2799231" y="3886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4724400" y="3837853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utoShape 14"/>
          <p:cNvSpPr>
            <a:spLocks noChangeArrowheads="1"/>
          </p:cNvSpPr>
          <p:nvPr/>
        </p:nvSpPr>
        <p:spPr bwMode="auto">
          <a:xfrm>
            <a:off x="6781800" y="3844060"/>
            <a:ext cx="2209800" cy="27853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>
            <a:off x="7295031" y="3886041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8937" y="798216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Commutative Properties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5021659" y="1046254"/>
            <a:ext cx="1386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830871" y="744685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Associative Properties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282792" y="3800033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Distributive Property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4830870" y="3792685"/>
            <a:ext cx="1722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Multiplicative Property of Zero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447800"/>
            <a:ext cx="198120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744"/>
            <a:ext cx="1981200" cy="175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4502728"/>
            <a:ext cx="1981199" cy="159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394" y="4495800"/>
            <a:ext cx="198620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081936"/>
            <a:ext cx="2209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100" dirty="0" smtClean="0">
                <a:sym typeface="Wingdings" pitchFamily="2" charset="2"/>
              </a:rPr>
              <a:t>F</a:t>
            </a:r>
            <a:r>
              <a:rPr lang="en-US" sz="1100" dirty="0" smtClean="0"/>
              <a:t>or </a:t>
            </a:r>
            <a:r>
              <a:rPr lang="en-US" sz="1100" dirty="0"/>
              <a:t>addition states that changing the order of the addends does not change the sum (e.g., 5 + 4 = 4 + 5</a:t>
            </a:r>
            <a:r>
              <a:rPr lang="en-US" sz="1100" dirty="0" smtClean="0"/>
              <a:t>).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/>
              <a:t>For </a:t>
            </a:r>
            <a:r>
              <a:rPr lang="en-US" sz="1100" dirty="0"/>
              <a:t>multiplication states that changing the order of the factors does not change the product (e.g., 5 · 4 = 4 · 5</a:t>
            </a:r>
            <a:r>
              <a:rPr lang="en-US" sz="1100" dirty="0" smtClean="0"/>
              <a:t>).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/>
              <a:t>Order does not matter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/>
              <a:t>Your commute to school is the same as your commute home; as long as you follow the same route, the number of miles stays the same.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6878168" y="1065222"/>
            <a:ext cx="2113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100" dirty="0" smtClean="0">
                <a:sym typeface="Wingdings" pitchFamily="2" charset="2"/>
              </a:rPr>
              <a:t>For a</a:t>
            </a:r>
            <a:r>
              <a:rPr lang="en-US" sz="1100" dirty="0" smtClean="0"/>
              <a:t>ddition states </a:t>
            </a:r>
            <a:r>
              <a:rPr lang="en-US" sz="1100" dirty="0"/>
              <a:t>that regrouping the addends does not change the sum</a:t>
            </a:r>
            <a:br>
              <a:rPr lang="en-US" sz="1100" dirty="0"/>
            </a:br>
            <a:r>
              <a:rPr lang="en-US" sz="1100" dirty="0"/>
              <a:t>[e.g., 5 + (4 + 3) = (5 + 4) + 3</a:t>
            </a:r>
            <a:r>
              <a:rPr lang="en-US" sz="1100" dirty="0" smtClean="0"/>
              <a:t>].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/>
              <a:t>Of multiplication states </a:t>
            </a:r>
            <a:r>
              <a:rPr lang="en-US" sz="1100" dirty="0"/>
              <a:t>that regrouping the factors does not change the product</a:t>
            </a:r>
            <a:br>
              <a:rPr lang="en-US" sz="1100" dirty="0"/>
            </a:br>
            <a:r>
              <a:rPr lang="en-US" sz="1100" dirty="0"/>
              <a:t>[e.g., 5 · (4 · 3) = (5 · 4) · 3</a:t>
            </a:r>
            <a:r>
              <a:rPr lang="en-US" sz="1100" dirty="0" smtClean="0"/>
              <a:t>].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/>
              <a:t>You can change the group of friends you </a:t>
            </a:r>
            <a:r>
              <a:rPr lang="en-US" sz="1100" i="1" dirty="0" smtClean="0"/>
              <a:t>associate</a:t>
            </a:r>
            <a:r>
              <a:rPr lang="en-US" sz="1100" dirty="0" smtClean="0"/>
              <a:t> with in school, but you still all belong to the same school.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193675" y="3057436"/>
            <a:ext cx="19812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dirty="0" smtClean="0"/>
              <a:t>** Subtraction and division are neither commutative nor associative.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4724400" y="3057436"/>
            <a:ext cx="19812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dirty="0" smtClean="0"/>
              <a:t>** Subtraction and division are neither commutative nor associative.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132262"/>
            <a:ext cx="220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100" dirty="0" smtClean="0">
                <a:sym typeface="Wingdings" pitchFamily="2" charset="2"/>
              </a:rPr>
              <a:t>When you distribute something you pass it out, like a mailman distributing mail.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>
                <a:sym typeface="Wingdings" pitchFamily="2" charset="2"/>
              </a:rPr>
              <a:t>You pass out what is on the outside of the parenthesis to what is on the inside of the parenthesis.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 smtClean="0"/>
              <a:t>5 </a:t>
            </a:r>
            <a:r>
              <a:rPr lang="en-US" sz="1100" dirty="0"/>
              <a:t>· (3 + 7) = (5 · 3) + (5 · 7</a:t>
            </a:r>
            <a:r>
              <a:rPr lang="en-US" sz="1100" dirty="0" smtClean="0"/>
              <a:t>)</a:t>
            </a:r>
            <a:br>
              <a:rPr lang="en-US" sz="1100" dirty="0" smtClean="0"/>
            </a:br>
            <a:r>
              <a:rPr lang="en-US" sz="1100" dirty="0" smtClean="0"/>
              <a:t>or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5 · (3 – 7) = (5 · 3) – (5 · 7</a:t>
            </a:r>
            <a:r>
              <a:rPr lang="en-US" sz="1100" dirty="0" smtClean="0"/>
              <a:t>)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781799" y="4193817"/>
                <a:ext cx="220979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buFont typeface="Wingdings"/>
                  <a:buChar char="à"/>
                </a:pPr>
                <a:r>
                  <a:rPr lang="en-US" sz="1200" dirty="0" smtClean="0"/>
                  <a:t>The </a:t>
                </a:r>
                <a:r>
                  <a:rPr lang="en-US" sz="1200" dirty="0"/>
                  <a:t>multiplicative property of zero states that the product of any real number and zero is zero</a:t>
                </a:r>
                <a:r>
                  <a:rPr lang="en-US" sz="1200" dirty="0" smtClean="0"/>
                  <a:t>.</a:t>
                </a:r>
              </a:p>
              <a:p>
                <a:pPr marL="171450" lvl="0" indent="-171450">
                  <a:buFont typeface="Wingdings"/>
                  <a:buChar char="à"/>
                </a:pPr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5∗0=0</m:t>
                    </m:r>
                  </m:oMath>
                </a14:m>
                <a:endParaRPr lang="en-US" sz="1200" b="0" dirty="0" smtClean="0"/>
              </a:p>
              <a:p>
                <a:pPr marL="171450" lvl="0" indent="-171450">
                  <a:buFont typeface="Wingdings"/>
                  <a:buChar char="à"/>
                </a:pPr>
                <a:r>
                  <a:rPr lang="en-US" sz="1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𝑎</m:t>
                    </m:r>
                    <m:r>
                      <a:rPr lang="en-US" sz="1200" b="0" i="1" smtClean="0">
                        <a:latin typeface="Cambria Math"/>
                      </a:rPr>
                      <m:t>∗0=0</m:t>
                    </m:r>
                  </m:oMath>
                </a14:m>
                <a:r>
                  <a:rPr lang="en-US" sz="1200" dirty="0" smtClean="0"/>
                  <a:t> </a:t>
                </a:r>
                <a:endParaRPr lang="en-US" sz="1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799" y="4193817"/>
                <a:ext cx="2209799" cy="1200329"/>
              </a:xfrm>
              <a:prstGeom prst="rect">
                <a:avLst/>
              </a:prstGeom>
              <a:blipFill rotWithShape="1">
                <a:blip r:embed="rId6"/>
                <a:stretch>
                  <a:fillRect r="-826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724400" y="6100718"/>
            <a:ext cx="2057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dirty="0" smtClean="0"/>
              <a:t>** Division </a:t>
            </a:r>
            <a:r>
              <a:rPr lang="en-US" sz="1100" dirty="0"/>
              <a:t>by zero is not a possible arithmetic operation. Division by zero is undefined.</a:t>
            </a:r>
          </a:p>
        </p:txBody>
      </p:sp>
    </p:spTree>
    <p:extLst>
      <p:ext uri="{BB962C8B-B14F-4D97-AF65-F5344CB8AC3E}">
        <p14:creationId xmlns:p14="http://schemas.microsoft.com/office/powerpoint/2010/main" val="321510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93675" y="186301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2286000" y="186301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2799231" y="228282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724400" y="180094"/>
            <a:ext cx="1981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6781800" y="186301"/>
            <a:ext cx="2209800" cy="286154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7295031" y="228282"/>
            <a:ext cx="11833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 dirty="0"/>
              <a:t>Essential </a:t>
            </a:r>
            <a:r>
              <a:rPr lang="en-US" sz="1000" b="1" dirty="0" smtClean="0"/>
              <a:t>details</a:t>
            </a:r>
            <a:endParaRPr lang="en-US" sz="1000" b="1" dirty="0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152400" y="3200400"/>
            <a:ext cx="883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78089" y="3200400"/>
            <a:ext cx="769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000" b="1"/>
              <a:t>So What?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48027" y="3259723"/>
            <a:ext cx="7939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Why is it important to apply properties of operations when simplifying expressions? 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152400" y="3657600"/>
            <a:ext cx="8839200" cy="2971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1384" y="143433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Identity Properties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143433"/>
            <a:ext cx="1483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Inverse Properties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041"/>
            <a:ext cx="2016916" cy="167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8041"/>
            <a:ext cx="1981200" cy="1676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5999" y="422680"/>
            <a:ext cx="22098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/>
              <a:buChar char="à"/>
            </a:pPr>
            <a:r>
              <a:rPr lang="en-US" sz="1100" dirty="0" smtClean="0"/>
              <a:t>The </a:t>
            </a:r>
            <a:r>
              <a:rPr lang="en-US" sz="1100" dirty="0"/>
              <a:t>additive identity property states that the sum of any real number and zero is equal to the given real number </a:t>
            </a:r>
            <a:r>
              <a:rPr lang="en-US" sz="1100" dirty="0" smtClean="0"/>
              <a:t>( </a:t>
            </a:r>
            <a:r>
              <a:rPr lang="en-US" sz="1100" dirty="0"/>
              <a:t>5 + 0 = 5</a:t>
            </a:r>
            <a:r>
              <a:rPr lang="en-US" sz="1100" dirty="0" smtClean="0"/>
              <a:t>).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/>
              <a:t>The multiplicative identity property states that the product of any real number and one is equal to the given real number (e.g., 8 · 1 = 8).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100" dirty="0" smtClean="0"/>
              <a:t>When you take a </a:t>
            </a:r>
            <a:r>
              <a:rPr lang="en-US" sz="1100" dirty="0" err="1" smtClean="0"/>
              <a:t>selfie</a:t>
            </a:r>
            <a:r>
              <a:rPr lang="en-US" sz="1100" dirty="0" smtClean="0"/>
              <a:t> of yourself using your camera phone your identity does not change.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100" dirty="0"/>
              <a:t>There are no identity elements for subtraction and division.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087" y="2514600"/>
            <a:ext cx="20232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** The </a:t>
            </a:r>
            <a:r>
              <a:rPr lang="en-US" sz="1100" dirty="0"/>
              <a:t>additive identity is zero (0). The multiplicative identity is one (1).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81800" y="474503"/>
            <a:ext cx="2209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Wingdings"/>
              <a:buChar char="à"/>
            </a:pPr>
            <a:r>
              <a:rPr lang="en-US" sz="1100" dirty="0" smtClean="0"/>
              <a:t>The </a:t>
            </a:r>
            <a:r>
              <a:rPr lang="en-US" sz="1100" dirty="0"/>
              <a:t>additive inverse property states that the sum of a number and its </a:t>
            </a:r>
            <a:r>
              <a:rPr lang="en-US" sz="1100" dirty="0" smtClean="0"/>
              <a:t>opposite </a:t>
            </a:r>
            <a:r>
              <a:rPr lang="en-US" sz="1100" dirty="0"/>
              <a:t>always equals zero [e.g., 5 + (–5) = 0</a:t>
            </a:r>
            <a:r>
              <a:rPr lang="en-US" sz="1100" dirty="0" smtClean="0"/>
              <a:t>].</a:t>
            </a:r>
          </a:p>
          <a:p>
            <a:pPr marL="171450" indent="-171450">
              <a:buFont typeface="Wingdings"/>
              <a:buChar char="à"/>
            </a:pPr>
            <a:r>
              <a:rPr lang="en-US" sz="1100" dirty="0"/>
              <a:t>The multiplicative inverse property states that the product of a number and its multiplicative inverse (or reciprocal) always equals one (e.g., 4 ·  = 1). </a:t>
            </a:r>
          </a:p>
          <a:p>
            <a:pPr marL="171450" lvl="0" indent="-171450">
              <a:buFont typeface="Wingdings"/>
              <a:buChar char="à"/>
            </a:pPr>
            <a:r>
              <a:rPr lang="en-US" sz="1100" dirty="0"/>
              <a:t>Inverses are numbers that combine with other numbers and result in identity </a:t>
            </a:r>
            <a:r>
              <a:rPr lang="en-US" sz="1100" dirty="0" smtClean="0"/>
              <a:t>elements.</a:t>
            </a:r>
          </a:p>
          <a:p>
            <a:pPr marL="171450" lvl="0" indent="-171450">
              <a:buFont typeface="Wingdings"/>
              <a:buChar char="à"/>
            </a:pPr>
            <a:r>
              <a:rPr lang="en-US" sz="1100" dirty="0" smtClean="0"/>
              <a:t>Doing the opposite, yin and yang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24400" y="2493818"/>
                <a:ext cx="1981200" cy="723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200" dirty="0" smtClean="0"/>
                  <a:t>** Zero </a:t>
                </a:r>
                <a:r>
                  <a:rPr lang="en-US" sz="1200" dirty="0"/>
                  <a:t>has no multiplicative inverse</a:t>
                </a:r>
                <a:r>
                  <a:rPr lang="en-US" sz="1200" dirty="0" smtClean="0"/>
                  <a:t>.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0∗</m:t>
                    </m:r>
                    <m:f>
                      <m:f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1200" dirty="0" smtClean="0"/>
                  <a:t>cannot divide by zero.</a:t>
                </a:r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93818"/>
                <a:ext cx="1981200" cy="723596"/>
              </a:xfrm>
              <a:prstGeom prst="rect">
                <a:avLst/>
              </a:prstGeom>
              <a:blipFill rotWithShape="1">
                <a:blip r:embed="rId4"/>
                <a:stretch>
                  <a:fillRect r="-615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1384" y="4240979"/>
                <a:ext cx="2375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4∗3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4∗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1400" b="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84" y="4240979"/>
                <a:ext cx="237597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0717" y="5052746"/>
                <a:ext cx="1392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5∗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0∗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17" y="5052746"/>
                <a:ext cx="139275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0717" y="5899572"/>
                <a:ext cx="2211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+5=3+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1+5</m:t>
                          </m:r>
                        </m:e>
                      </m:d>
                    </m:oMath>
                  </m:oMathPara>
                </a14:m>
                <a:endParaRPr lang="en-US" sz="14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17" y="5899572"/>
                <a:ext cx="221118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1978" y="4240979"/>
                <a:ext cx="2211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2+3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+4=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978" y="4240979"/>
                <a:ext cx="2211183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48588" y="5143498"/>
                <a:ext cx="1951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5+0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588" y="5143498"/>
                <a:ext cx="195162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0174" y="5899571"/>
                <a:ext cx="9236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9∗1=9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174" y="5899571"/>
                <a:ext cx="92365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95031" y="4213270"/>
                <a:ext cx="923651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031" y="4213270"/>
                <a:ext cx="923651" cy="501419"/>
              </a:xfrm>
              <a:prstGeom prst="rect">
                <a:avLst/>
              </a:prstGeom>
              <a:blipFill rotWithShape="1">
                <a:blip r:embed="rId11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129152" y="5389720"/>
                <a:ext cx="1255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6+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152" y="5389720"/>
                <a:ext cx="125540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52400" y="369005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Identify which properties are used in the following number sentences below: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73008" y="4548756"/>
                <a:ext cx="25228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𝐷𝑖𝑠𝑡𝑟𝑖𝑏𝑢𝑡𝑖𝑣𝑒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𝑃𝑟𝑜𝑝𝑒𝑟𝑡𝑦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08" y="4548756"/>
                <a:ext cx="252287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373236" y="4548756"/>
                <a:ext cx="30886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𝐶𝑜𝑚𝑚𝑢𝑡𝑎𝑡𝑖𝑣𝑒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𝑃𝑟𝑜𝑝𝑒𝑟𝑡𝑦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𝑜𝑓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𝐴𝑑𝑑𝑖𝑡𝑖𝑜𝑛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6" y="4548756"/>
                <a:ext cx="3088666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172893" y="5482053"/>
                <a:ext cx="28273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𝑀𝑢𝑙𝑡𝑖𝑝𝑙𝑖𝑐𝑎𝑡𝑖𝑜𝑛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𝑃𝑟𝑜𝑝𝑒𝑟𝑡𝑦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𝑜𝑓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𝑍𝑒𝑟𝑜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93" y="5482053"/>
                <a:ext cx="2827376" cy="307777"/>
              </a:xfrm>
              <a:prstGeom prst="rect">
                <a:avLst/>
              </a:prstGeom>
              <a:blipFill rotWithShape="1">
                <a:blip r:embed="rId1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3630674" y="5519755"/>
                <a:ext cx="20419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𝐴𝑑𝑑𝑖𝑡𝑖𝑣𝑒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𝐼𝑑𝑒𝑛𝑡𝑖𝑡𝑦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674" y="5519755"/>
                <a:ext cx="2041969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6739622" y="4740864"/>
                <a:ext cx="2034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𝑀𝑢𝑙𝑡𝑖𝑝𝑙𝑖𝑐𝑎𝑡𝑖𝑣𝑒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𝐼𝑛𝑣𝑒𝑟𝑠𝑒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622" y="4740864"/>
                <a:ext cx="2034467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137883" y="6197398"/>
                <a:ext cx="292676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𝐴𝑠𝑠𝑜𝑐𝑖𝑎𝑡𝑖𝑣𝑒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𝑃𝑟𝑜𝑝𝑒𝑟𝑡𝑦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𝑜𝑓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𝐴𝑑𝑑𝑖𝑡𝑖𝑜𝑛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83" y="6197398"/>
                <a:ext cx="2926762" cy="307777"/>
              </a:xfrm>
              <a:prstGeom prst="rect">
                <a:avLst/>
              </a:prstGeom>
              <a:blipFill rotWithShape="1">
                <a:blip r:embed="rId1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48" name="Rectangle 2047"/>
              <p:cNvSpPr/>
              <p:nvPr/>
            </p:nvSpPr>
            <p:spPr>
              <a:xfrm>
                <a:off x="3541465" y="6186703"/>
                <a:ext cx="26318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𝑀𝑢𝑙𝑡𝑖𝑝𝑙𝑖𝑐𝑎𝑡𝑖𝑣𝑒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𝐼𝑑𝑒𝑛𝑡𝑖𝑡𝑦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48" name="Rectangle 20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465" y="6186703"/>
                <a:ext cx="2631874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49" name="Rectangle 2048"/>
              <p:cNvSpPr/>
              <p:nvPr/>
            </p:nvSpPr>
            <p:spPr>
              <a:xfrm>
                <a:off x="6897229" y="5779135"/>
                <a:ext cx="1978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𝐴𝑑𝑑𝑖𝑡𝑖𝑣𝑒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𝐼𝑛𝑣𝑒𝑟𝑠𝑒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49" name="Rectangle 20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229" y="5779135"/>
                <a:ext cx="197894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20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733</Words>
  <Application>Microsoft Office PowerPoint</Application>
  <PresentationFormat>On-screen Show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Key Topic</vt:lpstr>
      <vt:lpstr>PowerPoint Presentation</vt:lpstr>
      <vt:lpstr>Key Topic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Topic</dc:title>
  <dc:creator>Luke Dulin</dc:creator>
  <cp:lastModifiedBy>Luke Dulin</cp:lastModifiedBy>
  <cp:revision>22</cp:revision>
  <dcterms:created xsi:type="dcterms:W3CDTF">2013-10-09T00:28:56Z</dcterms:created>
  <dcterms:modified xsi:type="dcterms:W3CDTF">2013-10-09T15:01:09Z</dcterms:modified>
</cp:coreProperties>
</file>