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7B647-37F3-4DC5-9D8A-1806643FAD8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B7FDA-068C-466B-820A-5E20DF5C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1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B7FDA-068C-466B-820A-5E20DF5C1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B7FDA-068C-466B-820A-5E20DF5C1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5D05-A04D-4A8B-9EF0-FAF6E225B1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81197-BEDF-4099-A5E2-0B73F51C27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7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5D94-5DAA-463A-97F3-DED2050DB6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9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FB53-15CA-4CC4-A934-54D01D9E0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2DAC-08C9-4A6D-8571-EAB50ED84C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4B022-CBE3-4BBE-A581-C8718444F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1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1163-0A11-4F7E-83AE-1F734693B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7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AC6F-54EC-40C6-9189-DAB228DD0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6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60621-C276-4448-A154-AE3B447063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EC26-5C95-4894-9030-D1076CA7BB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8EB7F-BC88-4E0D-926A-8E89D1B23A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2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68C10-5D51-467D-9540-CEACDC1F4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5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AEDB5A-A15F-46FB-815C-C47A41D88723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6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18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76600" y="0"/>
            <a:ext cx="2438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28600" y="685800"/>
            <a:ext cx="8610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818313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04800" y="304800"/>
            <a:ext cx="229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000000"/>
                </a:solidFill>
                <a:latin typeface="Times" pitchFamily="-112" charset="0"/>
              </a:rPr>
              <a:t>The FRAME Routine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28600" y="609600"/>
            <a:ext cx="849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  <a:latin typeface="Times" pitchFamily="-112" charset="0"/>
              </a:rPr>
              <a:t>is about…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038600" y="0"/>
            <a:ext cx="858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  <a:latin typeface="Times" pitchFamily="-112" charset="0"/>
              </a:rPr>
              <a:t>Key Topic</a:t>
            </a: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6818313" y="22098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6818313" y="31242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6818313" y="40386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6818313" y="4953000"/>
            <a:ext cx="201396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4601368" y="2209800"/>
            <a:ext cx="2020887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4601369" y="31242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4601369" y="40386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4601369" y="4953000"/>
            <a:ext cx="2020886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2392724" y="22098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2392724" y="31242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2392724" y="40386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2392723" y="4953000"/>
            <a:ext cx="2020887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228600" y="2209800"/>
            <a:ext cx="2020887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228600" y="2895600"/>
            <a:ext cx="20208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228600" y="3676650"/>
            <a:ext cx="2020887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228600" y="4343400"/>
            <a:ext cx="2020887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522286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2686410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4904365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7111999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27463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Geometry Knowledge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8700" y="746919"/>
            <a:ext cx="772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nderstanding the basics of geometry such as symbols, angles, and the coordinate plane.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8313" y="1514445"/>
            <a:ext cx="201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Perpendicular</a:t>
            </a:r>
            <a:endParaRPr lang="en-US" sz="2000" dirty="0"/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4601369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auto">
          <a:xfrm>
            <a:off x="2392724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228600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48366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Angles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92724" y="1483667"/>
            <a:ext cx="202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Congruent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01369" y="1483667"/>
            <a:ext cx="202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Parallel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599" y="2214518"/>
                <a:ext cx="1415141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u="sng" dirty="0" smtClean="0"/>
                  <a:t>Acute Angle</a:t>
                </a:r>
                <a:r>
                  <a:rPr lang="en-US" sz="1050" dirty="0" smtClean="0"/>
                  <a:t>:  Any angle that measures less than </a:t>
                </a:r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/>
                      </a:rPr>
                      <m:t>90</m:t>
                    </m:r>
                    <m:r>
                      <a:rPr lang="en-US" sz="105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1050" dirty="0" smtClean="0"/>
                  <a:t> </a:t>
                </a:r>
                <a:endParaRPr lang="en-US" sz="105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2214518"/>
                <a:ext cx="1415141" cy="577081"/>
              </a:xfrm>
              <a:prstGeom prst="rect">
                <a:avLst/>
              </a:prstGeom>
              <a:blipFill rotWithShape="1">
                <a:blip r:embed="rId3"/>
                <a:stretch>
                  <a:fillRect r="-42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1" y="2895600"/>
                <a:ext cx="1524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u="sng" dirty="0" smtClean="0"/>
                  <a:t>Right Angle:</a:t>
                </a:r>
                <a:r>
                  <a:rPr lang="en-US" sz="1100" dirty="0" smtClean="0"/>
                  <a:t>  Any angle that measures exactly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/>
                      </a:rPr>
                      <m:t>90</m:t>
                    </m:r>
                    <m:r>
                      <a:rPr lang="en-US" sz="11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100" u="sng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2895600"/>
                <a:ext cx="1524000" cy="600164"/>
              </a:xfrm>
              <a:prstGeom prst="rect">
                <a:avLst/>
              </a:prstGeom>
              <a:blipFill rotWithShape="1">
                <a:blip r:embed="rId4"/>
                <a:stretch>
                  <a:fillRect t="-1020"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0" y="2955175"/>
            <a:ext cx="538479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73" y="2260963"/>
            <a:ext cx="531127" cy="48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1" y="3676650"/>
                <a:ext cx="1415139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u="sng" dirty="0" smtClean="0"/>
                  <a:t>Obtuse Angle:</a:t>
                </a:r>
                <a:r>
                  <a:rPr lang="en-US" sz="1050" dirty="0" smtClean="0"/>
                  <a:t>  Any angle that measures more than </a:t>
                </a:r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/>
                      </a:rPr>
                      <m:t>90</m:t>
                    </m:r>
                    <m:r>
                      <a:rPr lang="en-US" sz="105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050" u="sng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676650"/>
                <a:ext cx="1415139" cy="577081"/>
              </a:xfrm>
              <a:prstGeom prst="rect">
                <a:avLst/>
              </a:prstGeom>
              <a:blipFill rotWithShape="1">
                <a:blip r:embed="rId7"/>
                <a:stretch>
                  <a:fillRect r="-431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75" y="3784697"/>
            <a:ext cx="594644" cy="32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8602" y="4353791"/>
                <a:ext cx="195361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u="sng" dirty="0" smtClean="0"/>
                  <a:t>Complimentary Angles:</a:t>
                </a:r>
                <a:r>
                  <a:rPr lang="en-US" sz="1100" dirty="0" smtClean="0"/>
                  <a:t>  two angles with the sum of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/>
                      </a:rPr>
                      <m:t>90</m:t>
                    </m:r>
                    <m:r>
                      <a:rPr lang="en-US" sz="11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100" u="sng" dirty="0" smtClean="0"/>
              </a:p>
              <a:p>
                <a:endParaRPr lang="en-US" sz="1100" u="sng" dirty="0"/>
              </a:p>
              <a:p>
                <a:endParaRPr lang="en-US" sz="1100" u="sng" dirty="0" smtClean="0"/>
              </a:p>
              <a:p>
                <a:endParaRPr lang="en-US" sz="1100" u="sng" dirty="0"/>
              </a:p>
              <a:p>
                <a:endParaRPr lang="en-US" sz="1100" u="sng" dirty="0"/>
              </a:p>
              <a:p>
                <a:r>
                  <a:rPr lang="en-US" sz="1100" u="sng" dirty="0" smtClean="0"/>
                  <a:t>Supplementary Angles:</a:t>
                </a:r>
                <a:r>
                  <a:rPr lang="en-US" sz="1100" dirty="0" smtClean="0"/>
                  <a:t>  two angles with the sum of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/>
                      </a:rPr>
                      <m:t>180</m:t>
                    </m:r>
                    <m:r>
                      <a:rPr lang="en-US" sz="11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100" u="sng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2" y="4353791"/>
                <a:ext cx="1953618" cy="1446550"/>
              </a:xfrm>
              <a:prstGeom prst="rect">
                <a:avLst/>
              </a:prstGeom>
              <a:blipFill rotWithShape="1">
                <a:blip r:embed="rId9"/>
                <a:stretch>
                  <a:fillRect t="-422" b="-2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51" y="5800341"/>
            <a:ext cx="1013789" cy="4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6" y="4753336"/>
            <a:ext cx="618895" cy="6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92724" y="2226059"/>
            <a:ext cx="195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 Two line segments are congruent if they have the same length.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2724" y="3142633"/>
            <a:ext cx="195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 Two angles are congruent if they have the same measure.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92724" y="4107873"/>
                <a:ext cx="2020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Symbol: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 is congruent to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724" y="4107873"/>
                <a:ext cx="2020886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2719" t="-4717" r="-60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33" y="4999830"/>
            <a:ext cx="1383867" cy="71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066" y="5779733"/>
            <a:ext cx="838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1369" y="2226059"/>
            <a:ext cx="1875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Lines are </a:t>
            </a:r>
            <a:r>
              <a:rPr lang="en-US" sz="1200" u="sng" dirty="0" smtClean="0"/>
              <a:t>parallel</a:t>
            </a:r>
            <a:r>
              <a:rPr lang="en-US" sz="1200" dirty="0" smtClean="0"/>
              <a:t> if they are always the same distance apart and will never meet.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01369" y="3142633"/>
                <a:ext cx="2020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Symbol: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‖</m:t>
                    </m:r>
                  </m:oMath>
                </a14:m>
                <a:r>
                  <a:rPr lang="en-US" dirty="0" smtClean="0"/>
                  <a:t>   is parallel to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369" y="3142633"/>
                <a:ext cx="2020886" cy="646331"/>
              </a:xfrm>
              <a:prstGeom prst="rect">
                <a:avLst/>
              </a:prstGeom>
              <a:blipFill rotWithShape="1">
                <a:blip r:embed="rId15"/>
                <a:stretch>
                  <a:fillRect l="-271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29" y="4993921"/>
            <a:ext cx="1515184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01369" y="5800341"/>
                <a:ext cx="2020886" cy="539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‖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𝐷𝐶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r>
                  <a:rPr lang="en-US" sz="1100" dirty="0" smtClean="0"/>
                  <a:t>Line AB is parallel to line DC</a:t>
                </a:r>
                <a:endParaRPr lang="en-US" sz="11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369" y="5800341"/>
                <a:ext cx="2020886" cy="539187"/>
              </a:xfrm>
              <a:prstGeom prst="rect">
                <a:avLst/>
              </a:prstGeom>
              <a:blipFill rotWithShape="1">
                <a:blip r:embed="rId17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4107873"/>
            <a:ext cx="1752601" cy="7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61962"/>
            <a:ext cx="663422" cy="6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05" y="4146065"/>
            <a:ext cx="766851" cy="62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81575"/>
            <a:ext cx="8143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18313" y="5762625"/>
            <a:ext cx="201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diagonals of a square are perpendicular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818314" y="2260963"/>
                <a:ext cx="2020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Lines are perpendicular if they form a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90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1200" dirty="0" smtClean="0"/>
                  <a:t> angle at their intersection.</a:t>
                </a:r>
                <a:endParaRPr lang="en-US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314" y="2260963"/>
                <a:ext cx="2020886" cy="646331"/>
              </a:xfrm>
              <a:prstGeom prst="rect">
                <a:avLst/>
              </a:prstGeom>
              <a:blipFill rotWithShape="1">
                <a:blip r:embed="rId22"/>
                <a:stretch>
                  <a:fillRect t="-943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934200" y="3195681"/>
            <a:ext cx="1742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Symbol:</a:t>
            </a:r>
            <a:endParaRPr lang="en-US" dirty="0" smtClean="0"/>
          </a:p>
          <a:p>
            <a:r>
              <a:rPr lang="en-US" dirty="0" smtClean="0"/>
              <a:t>┴  </a:t>
            </a:r>
            <a:r>
              <a:rPr lang="en-US" sz="1100" dirty="0" smtClean="0"/>
              <a:t> is perpendicular to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977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228600" y="5943600"/>
            <a:ext cx="8610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362200" y="5715000"/>
            <a:ext cx="4456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So What? (What’s important to understand about this?)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228600" y="228600"/>
            <a:ext cx="86106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156" y="20731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Coordinate Plane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4430"/>
            <a:ext cx="52863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5514975" y="804430"/>
            <a:ext cx="3324225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5514975" y="1818409"/>
            <a:ext cx="3324225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5514974" y="2819400"/>
            <a:ext cx="3324225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Times" pitchFamily="-11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2" y="1504084"/>
            <a:ext cx="11001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94559"/>
            <a:ext cx="115762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46" y="4091807"/>
            <a:ext cx="1286041" cy="6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2" y="4138612"/>
            <a:ext cx="1171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14975" y="804430"/>
            <a:ext cx="332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x-axis:</a:t>
            </a:r>
            <a:r>
              <a:rPr lang="en-US" dirty="0" smtClean="0"/>
              <a:t>  runs horizontally (left to right) through zero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514975" y="1818409"/>
            <a:ext cx="332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y-axis:</a:t>
            </a:r>
            <a:r>
              <a:rPr lang="en-US" dirty="0" smtClean="0"/>
              <a:t>  runs vertically (down to up) through zero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14975" y="2819400"/>
                <a:ext cx="3324223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u="sng" dirty="0" smtClean="0"/>
                  <a:t>Ordered Pair: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, 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1400" u="sng" dirty="0" smtClean="0"/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Graph x coordinate first go left (negative) or right (positive).</a:t>
                </a:r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Graph y coordinate second go down (negative) or up (positive).</a:t>
                </a:r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To graph the point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(−3, 6)</m:t>
                    </m:r>
                  </m:oMath>
                </a14:m>
                <a:r>
                  <a:rPr lang="en-US" sz="1400" dirty="0" smtClean="0"/>
                  <a:t> go three units left and six units up</a:t>
                </a:r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To graph the point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(4, −2)</m:t>
                    </m:r>
                  </m:oMath>
                </a14:m>
                <a:r>
                  <a:rPr lang="en-US" sz="1400" dirty="0" smtClean="0"/>
                  <a:t> go four units right and two units down</a:t>
                </a:r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To graph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−5, 0</m:t>
                        </m:r>
                      </m:e>
                    </m:d>
                  </m:oMath>
                </a14:m>
                <a:r>
                  <a:rPr lang="en-US" sz="1400" dirty="0" smtClean="0"/>
                  <a:t> go five units left and do not go up or down.</a:t>
                </a:r>
              </a:p>
              <a:p>
                <a:pPr marL="285750" indent="-285750">
                  <a:buFont typeface="Wingdings"/>
                  <a:buChar char="à"/>
                </a:pPr>
                <a:r>
                  <a:rPr lang="en-US" sz="1400" dirty="0" smtClean="0"/>
                  <a:t>To graph the point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(0, −6)</m:t>
                    </m:r>
                  </m:oMath>
                </a14:m>
                <a:r>
                  <a:rPr lang="en-US" sz="1400" dirty="0" smtClean="0"/>
                  <a:t> do not go left or right and go down 6 units.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975" y="2819400"/>
                <a:ext cx="3324223" cy="2893100"/>
              </a:xfrm>
              <a:prstGeom prst="rect">
                <a:avLst/>
              </a:prstGeom>
              <a:blipFill rotWithShape="1">
                <a:blip r:embed="rId7"/>
                <a:stretch>
                  <a:fillRect l="-550" t="-211" r="-1835" b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238" y="2723264"/>
            <a:ext cx="108108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8600" y="6019800"/>
            <a:ext cx="861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a basic understanding of symbols, angles, and the coordinate plane we are able to investigate geometric shapes and explore geometric transformations.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76600" y="0"/>
            <a:ext cx="2438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28600" y="685800"/>
            <a:ext cx="8610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818313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04800" y="304800"/>
            <a:ext cx="229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000000"/>
                </a:solidFill>
                <a:latin typeface="Times" pitchFamily="-112" charset="0"/>
              </a:rPr>
              <a:t>The FRAME Routine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28600" y="609600"/>
            <a:ext cx="849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  <a:latin typeface="Times" pitchFamily="-112" charset="0"/>
              </a:rPr>
              <a:t>is about…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038600" y="0"/>
            <a:ext cx="858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  <a:latin typeface="Times" pitchFamily="-112" charset="0"/>
              </a:rPr>
              <a:t>Key Topic</a:t>
            </a: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6818313" y="22098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6818313" y="31242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6818313" y="4038600"/>
            <a:ext cx="201396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6818313" y="4953000"/>
            <a:ext cx="201396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4601368" y="2209800"/>
            <a:ext cx="2020887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4601369" y="31242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4601369" y="40386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4601369" y="4953000"/>
            <a:ext cx="2020886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2392724" y="22098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2392724" y="31242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2392724" y="4038600"/>
            <a:ext cx="2020886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2392723" y="4953000"/>
            <a:ext cx="2020887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228600" y="2209800"/>
            <a:ext cx="2020887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228600" y="2895600"/>
            <a:ext cx="20208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228600" y="3676650"/>
            <a:ext cx="2020887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228600" y="4343400"/>
            <a:ext cx="2020887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522286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2686410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4904365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7111999" y="1981200"/>
            <a:ext cx="1433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Essential Details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27463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Geometry Knowledge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8700" y="746919"/>
            <a:ext cx="772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nderstanding the basics of geometry such as symbols, angles, and the coordinate plane.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8313" y="1514445"/>
            <a:ext cx="201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Perpendicular</a:t>
            </a:r>
            <a:endParaRPr lang="en-US" sz="2000" dirty="0"/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4601369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auto">
          <a:xfrm>
            <a:off x="2392724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228600" y="1447800"/>
            <a:ext cx="202088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48366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Angles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92724" y="1483667"/>
            <a:ext cx="202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Congruent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01369" y="1483667"/>
            <a:ext cx="202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Parallel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9" y="2214518"/>
            <a:ext cx="14151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Acute Angle</a:t>
            </a:r>
            <a:r>
              <a:rPr lang="en-US" sz="1050" dirty="0" smtClean="0"/>
              <a:t>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1" y="2895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Right Angle</a:t>
            </a:r>
            <a:r>
              <a:rPr lang="en-US" sz="1100" u="sng" dirty="0" smtClean="0"/>
              <a:t>:</a:t>
            </a:r>
            <a:endParaRPr lang="en-US" sz="11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0" y="2955175"/>
            <a:ext cx="538479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73" y="2260963"/>
            <a:ext cx="531127" cy="48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1" y="3676650"/>
            <a:ext cx="14151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Obtuse Angle</a:t>
            </a:r>
            <a:r>
              <a:rPr lang="en-US" sz="1050" u="sng" dirty="0" smtClean="0"/>
              <a:t>:</a:t>
            </a:r>
            <a:endParaRPr lang="en-US" sz="1050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75" y="3784697"/>
            <a:ext cx="594644" cy="32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8602" y="4353791"/>
            <a:ext cx="195361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Complimentary Angles</a:t>
            </a:r>
            <a:r>
              <a:rPr lang="en-US" sz="1100" u="sng" dirty="0" smtClean="0"/>
              <a:t>:</a:t>
            </a:r>
          </a:p>
          <a:p>
            <a:endParaRPr lang="en-US" sz="1100" u="sng" dirty="0"/>
          </a:p>
          <a:p>
            <a:endParaRPr lang="en-US" sz="1100" u="sng" dirty="0"/>
          </a:p>
          <a:p>
            <a:endParaRPr lang="en-US" sz="1100" u="sng" dirty="0" smtClean="0"/>
          </a:p>
          <a:p>
            <a:endParaRPr lang="en-US" sz="1100" u="sng" dirty="0"/>
          </a:p>
          <a:p>
            <a:endParaRPr lang="en-US" sz="1100" u="sng" dirty="0"/>
          </a:p>
          <a:p>
            <a:r>
              <a:rPr lang="en-US" sz="1100" u="sng" dirty="0" smtClean="0"/>
              <a:t>Supplementary Angles</a:t>
            </a:r>
            <a:r>
              <a:rPr lang="en-US" sz="1100" u="sng" dirty="0" smtClean="0"/>
              <a:t>:</a:t>
            </a:r>
            <a:endParaRPr lang="en-US" sz="1100" u="sn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51" y="5800341"/>
            <a:ext cx="1013789" cy="4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6" y="4753336"/>
            <a:ext cx="618895" cy="6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92724" y="2226059"/>
            <a:ext cx="1950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2724" y="3142633"/>
            <a:ext cx="1950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392724" y="4107873"/>
            <a:ext cx="202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Symbol</a:t>
            </a:r>
            <a:r>
              <a:rPr lang="en-US" u="sng" dirty="0" smtClean="0"/>
              <a:t>:</a:t>
            </a:r>
            <a:endParaRPr lang="en-US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33" y="4999830"/>
            <a:ext cx="1383867" cy="71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1369" y="2226059"/>
            <a:ext cx="1875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01369" y="3142633"/>
            <a:ext cx="202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Symbol: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29" y="4993921"/>
            <a:ext cx="1515184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81575"/>
            <a:ext cx="8143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934200" y="3195681"/>
            <a:ext cx="1742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Symbol: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6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228600" y="5943600"/>
            <a:ext cx="8610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362200" y="5715000"/>
            <a:ext cx="4456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Times" pitchFamily="-112" charset="0"/>
              </a:rPr>
              <a:t>So What? (What’s important to understand about this?)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228600" y="228600"/>
            <a:ext cx="86106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156" y="20731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Coordinate Plane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4430"/>
            <a:ext cx="52863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5514975" y="804430"/>
            <a:ext cx="3324225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5514975" y="1818409"/>
            <a:ext cx="3324225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5514974" y="2819400"/>
            <a:ext cx="3324225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4975" y="804430"/>
            <a:ext cx="3324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x-axis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514975" y="1818409"/>
            <a:ext cx="3324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y-axis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5514975" y="2819400"/>
            <a:ext cx="33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Ordered Pair</a:t>
            </a:r>
            <a:r>
              <a:rPr lang="en-US" sz="1400" u="sng" dirty="0" smtClean="0"/>
              <a:t>: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9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446</Words>
  <Application>Microsoft Office PowerPoint</Application>
  <PresentationFormat>On-screen Show (4:3)</PresentationFormat>
  <Paragraphs>83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Dulin</dc:creator>
  <cp:lastModifiedBy>Luke Dulin</cp:lastModifiedBy>
  <cp:revision>17</cp:revision>
  <dcterms:created xsi:type="dcterms:W3CDTF">2014-03-09T22:51:38Z</dcterms:created>
  <dcterms:modified xsi:type="dcterms:W3CDTF">2014-03-10T11:40:20Z</dcterms:modified>
</cp:coreProperties>
</file>